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82" r:id="rId14"/>
    <p:sldId id="274" r:id="rId15"/>
    <p:sldId id="275" r:id="rId16"/>
    <p:sldId id="276" r:id="rId17"/>
    <p:sldId id="277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78" r:id="rId28"/>
    <p:sldId id="279" r:id="rId29"/>
    <p:sldId id="280" r:id="rId30"/>
    <p:sldId id="292" r:id="rId31"/>
    <p:sldId id="281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Heebo" pitchFamily="2" charset="-79"/>
      <p:regular r:id="rId39"/>
      <p:bold r:id="rId40"/>
    </p:embeddedFont>
    <p:embeddedFont>
      <p:font typeface="Heebo Bold" charset="-79"/>
      <p:regular r:id="rId41"/>
    </p:embeddedFont>
    <p:embeddedFont>
      <p:font typeface="Heebo Medium" pitchFamily="2" charset="-79"/>
      <p:regular r:id="rId42"/>
    </p:embeddedFont>
    <p:embeddedFont>
      <p:font typeface="Heebo Ultra-Bold" panose="020B0604020202020204" charset="-79"/>
      <p:regular r:id="rId43"/>
    </p:embeddedFont>
    <p:embeddedFont>
      <p:font typeface="Mukta Mahee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22" autoAdjust="0"/>
  </p:normalViewPr>
  <p:slideViewPr>
    <p:cSldViewPr>
      <p:cViewPr varScale="1">
        <p:scale>
          <a:sx n="45" d="100"/>
          <a:sy n="45" d="100"/>
        </p:scale>
        <p:origin x="82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D40B2-7D2A-4103-9FD6-F6A05C8C0950}" type="datetimeFigureOut">
              <a:rPr lang="en-ID" smtClean="0"/>
              <a:t>21/12/2023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C29F8-FCDD-4334-9974-B62C263500D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58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8077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025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647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725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5733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8221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842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991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11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919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5420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545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145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158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C29F8-FCDD-4334-9974-B62C263500D6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887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y-m.lazada.co.id/review/product-reviews?itemId=342710633&amp;skuId=355474737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shopee.co.id/product/158155059/2417267164?d_id=5edf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www.tokopedia.com/nolaraofficial/jamu-nifas-pluntur-telat-datang-bulan-madura-kapsul/revie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9.sv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9.sv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openxmlformats.org/officeDocument/2006/relationships/image" Target="../media/image9.sv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0" Type="http://schemas.openxmlformats.org/officeDocument/2006/relationships/image" Target="../media/image54.png"/><Relationship Id="rId4" Type="http://schemas.openxmlformats.org/officeDocument/2006/relationships/image" Target="../media/image9.sv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png"/><Relationship Id="rId4" Type="http://schemas.openxmlformats.org/officeDocument/2006/relationships/image" Target="../media/image9.sv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5.png"/><Relationship Id="rId10" Type="http://schemas.openxmlformats.org/officeDocument/2006/relationships/image" Target="../media/image72.png"/><Relationship Id="rId4" Type="http://schemas.openxmlformats.org/officeDocument/2006/relationships/image" Target="../media/image9.sv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5.png"/><Relationship Id="rId10" Type="http://schemas.openxmlformats.org/officeDocument/2006/relationships/image" Target="../media/image83.png"/><Relationship Id="rId4" Type="http://schemas.openxmlformats.org/officeDocument/2006/relationships/image" Target="../media/image9.svg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okopedia.com/nolaraofficial/jamu-nifas-pluntur-telat-datang-bulan-madura-kapsul/review" TargetMode="External"/><Relationship Id="rId5" Type="http://schemas.openxmlformats.org/officeDocument/2006/relationships/hyperlink" Target="https://my-m.lazada.co.id/review/product-reviews?itemId=342710633&amp;skuId=355474737" TargetMode="External"/><Relationship Id="rId4" Type="http://schemas.openxmlformats.org/officeDocument/2006/relationships/hyperlink" Target="https://shopee.co.id/product/158155059/2417267164?d_id=5edf0" TargetMode="Externa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9400" y="2188449"/>
            <a:ext cx="16834000" cy="4021851"/>
            <a:chOff x="0" y="0"/>
            <a:chExt cx="4433646" cy="10592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3646" cy="1059253"/>
            </a:xfrm>
            <a:custGeom>
              <a:avLst/>
              <a:gdLst/>
              <a:ahLst/>
              <a:cxnLst/>
              <a:rect l="l" t="t" r="r" b="b"/>
              <a:pathLst>
                <a:path w="4433646" h="1059253">
                  <a:moveTo>
                    <a:pt x="0" y="0"/>
                  </a:moveTo>
                  <a:lnTo>
                    <a:pt x="4433646" y="0"/>
                  </a:lnTo>
                  <a:lnTo>
                    <a:pt x="4433646" y="1059253"/>
                  </a:lnTo>
                  <a:lnTo>
                    <a:pt x="0" y="1059253"/>
                  </a:lnTo>
                  <a:close/>
                </a:path>
              </a:pathLst>
            </a:custGeom>
            <a:solidFill>
              <a:srgbClr val="87A3C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7000" y="2036049"/>
            <a:ext cx="16834000" cy="4021851"/>
            <a:chOff x="0" y="0"/>
            <a:chExt cx="4433646" cy="10592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33646" cy="1059253"/>
            </a:xfrm>
            <a:custGeom>
              <a:avLst/>
              <a:gdLst/>
              <a:ahLst/>
              <a:cxnLst/>
              <a:rect l="l" t="t" r="r" b="b"/>
              <a:pathLst>
                <a:path w="4433646" h="1059253">
                  <a:moveTo>
                    <a:pt x="0" y="0"/>
                  </a:moveTo>
                  <a:lnTo>
                    <a:pt x="4433646" y="0"/>
                  </a:lnTo>
                  <a:lnTo>
                    <a:pt x="4433646" y="1059253"/>
                  </a:lnTo>
                  <a:lnTo>
                    <a:pt x="0" y="1059253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>
                <a:latin typeface="Heebo" pitchFamily="2" charset="-79"/>
                <a:cs typeface="Heebo" pitchFamily="2" charset="-79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27142" y="4767885"/>
            <a:ext cx="10126876" cy="706129"/>
            <a:chOff x="0" y="0"/>
            <a:chExt cx="2667161" cy="1859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67161" cy="185976"/>
            </a:xfrm>
            <a:custGeom>
              <a:avLst/>
              <a:gdLst/>
              <a:ahLst/>
              <a:cxnLst/>
              <a:rect l="l" t="t" r="r" b="b"/>
              <a:pathLst>
                <a:path w="2667161" h="185976">
                  <a:moveTo>
                    <a:pt x="0" y="0"/>
                  </a:moveTo>
                  <a:lnTo>
                    <a:pt x="2667161" y="0"/>
                  </a:lnTo>
                  <a:lnTo>
                    <a:pt x="2667161" y="185976"/>
                  </a:lnTo>
                  <a:lnTo>
                    <a:pt x="0" y="18597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7502" y="3188014"/>
            <a:ext cx="14887481" cy="605191"/>
            <a:chOff x="0" y="0"/>
            <a:chExt cx="3920983" cy="1593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20983" cy="159392"/>
            </a:xfrm>
            <a:custGeom>
              <a:avLst/>
              <a:gdLst/>
              <a:ahLst/>
              <a:cxnLst/>
              <a:rect l="l" t="t" r="r" b="b"/>
              <a:pathLst>
                <a:path w="3920983" h="159392">
                  <a:moveTo>
                    <a:pt x="0" y="0"/>
                  </a:moveTo>
                  <a:lnTo>
                    <a:pt x="3920983" y="0"/>
                  </a:lnTo>
                  <a:lnTo>
                    <a:pt x="3920983" y="159392"/>
                  </a:lnTo>
                  <a:lnTo>
                    <a:pt x="0" y="159392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02667" y="3092764"/>
            <a:ext cx="14846747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000"/>
                </a:solidFill>
                <a:latin typeface="Heebo Bold"/>
              </a:rPr>
              <a:t>ANALISIS SENTIMEN JAMU MADURA MENGGUNAKAN</a:t>
            </a:r>
          </a:p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000"/>
                </a:solidFill>
                <a:latin typeface="Heebo Bold"/>
              </a:rPr>
              <a:t>ALGORITMA </a:t>
            </a:r>
            <a:r>
              <a:rPr lang="en-US" sz="4500" i="1" dirty="0">
                <a:solidFill>
                  <a:srgbClr val="000000"/>
                </a:solidFill>
                <a:latin typeface="Heebo Bold"/>
              </a:rPr>
              <a:t>SUPPORT VECTOR MACHINE</a:t>
            </a:r>
          </a:p>
          <a:p>
            <a:pPr algn="ctr">
              <a:lnSpc>
                <a:spcPts val="6300"/>
              </a:lnSpc>
            </a:pPr>
            <a:r>
              <a:rPr lang="en-US" sz="4500" dirty="0">
                <a:solidFill>
                  <a:srgbClr val="000000"/>
                </a:solidFill>
                <a:latin typeface="Heebo Bold"/>
              </a:rPr>
              <a:t>DAN </a:t>
            </a:r>
            <a:r>
              <a:rPr lang="en-US" sz="4500" i="1" dirty="0">
                <a:solidFill>
                  <a:srgbClr val="000000"/>
                </a:solidFill>
                <a:latin typeface="Heebo Bold"/>
              </a:rPr>
              <a:t>QUERY EXPANSION RANKING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707755" y="3772783"/>
            <a:ext cx="3637069" cy="3402461"/>
          </a:xfrm>
          <a:custGeom>
            <a:avLst/>
            <a:gdLst/>
            <a:ahLst/>
            <a:cxnLst/>
            <a:rect l="l" t="t" r="r" b="b"/>
            <a:pathLst>
              <a:path w="4538797" h="4538797">
                <a:moveTo>
                  <a:pt x="0" y="0"/>
                </a:moveTo>
                <a:lnTo>
                  <a:pt x="4538797" y="0"/>
                </a:lnTo>
                <a:lnTo>
                  <a:pt x="4538797" y="4538797"/>
                </a:lnTo>
                <a:lnTo>
                  <a:pt x="0" y="4538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427502" y="8889689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0" y="7492379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>
            <a:off x="727000" y="858307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TextBox 19"/>
          <p:cNvSpPr txBox="1"/>
          <p:nvPr/>
        </p:nvSpPr>
        <p:spPr>
          <a:xfrm>
            <a:off x="6991577" y="6256690"/>
            <a:ext cx="3998006" cy="6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600" dirty="0">
                <a:solidFill>
                  <a:srgbClr val="000000"/>
                </a:solidFill>
                <a:latin typeface="Heebo Bold"/>
              </a:rPr>
              <a:t>Hambali Fitrianto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96184" y="6857220"/>
            <a:ext cx="3578558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dirty="0">
                <a:solidFill>
                  <a:srgbClr val="000000"/>
                </a:solidFill>
                <a:latin typeface="Heebo"/>
              </a:rPr>
              <a:t>NIM : 200411100074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65142" y="8232387"/>
            <a:ext cx="5757716" cy="1538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44"/>
              </a:lnSpc>
            </a:pPr>
            <a:r>
              <a:rPr lang="en-US" sz="2400" dirty="0">
                <a:solidFill>
                  <a:srgbClr val="000000"/>
                </a:solidFill>
                <a:latin typeface="Heebo"/>
              </a:rPr>
              <a:t>PROGRAM STUDI TEKNIK INFORMATIKA</a:t>
            </a:r>
          </a:p>
          <a:p>
            <a:pPr algn="ctr">
              <a:lnSpc>
                <a:spcPts val="4144"/>
              </a:lnSpc>
            </a:pPr>
            <a:r>
              <a:rPr lang="en-US" sz="2400" dirty="0">
                <a:solidFill>
                  <a:srgbClr val="000000"/>
                </a:solidFill>
                <a:latin typeface="Heebo"/>
              </a:rPr>
              <a:t>JURUSAN TEKNIK INFORMATIKA</a:t>
            </a:r>
          </a:p>
          <a:p>
            <a:pPr algn="ctr">
              <a:lnSpc>
                <a:spcPts val="4144"/>
              </a:lnSpc>
            </a:pPr>
            <a:r>
              <a:rPr lang="en-US" sz="2400" dirty="0">
                <a:solidFill>
                  <a:srgbClr val="000000"/>
                </a:solidFill>
                <a:latin typeface="Heebo"/>
              </a:rPr>
              <a:t>FAKULTAS TEKNIK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48735" y="1181974"/>
            <a:ext cx="6410565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spc="209" dirty="0">
                <a:solidFill>
                  <a:srgbClr val="6182A8"/>
                </a:solidFill>
                <a:latin typeface="Heebo Medium"/>
              </a:rPr>
              <a:t>PROPOSAL SKRIPSI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22010" y="944865"/>
            <a:ext cx="3707049" cy="83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348"/>
              </a:lnSpc>
            </a:pPr>
            <a:r>
              <a:rPr lang="en-US" sz="2700" spc="108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94815" y="9690100"/>
            <a:ext cx="209837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2800" dirty="0">
                <a:solidFill>
                  <a:srgbClr val="000000"/>
                </a:solidFill>
                <a:latin typeface="Heebo Bold"/>
              </a:rPr>
              <a:t>2023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6E8683-D129-4DB4-1C93-42D745AC4FFF}"/>
              </a:ext>
            </a:extLst>
          </p:cNvPr>
          <p:cNvSpPr txBox="1"/>
          <p:nvPr/>
        </p:nvSpPr>
        <p:spPr>
          <a:xfrm>
            <a:off x="1727989" y="7560847"/>
            <a:ext cx="6973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>
                <a:latin typeface="Heebo" pitchFamily="2" charset="-79"/>
                <a:cs typeface="Heebo" pitchFamily="2" charset="-79"/>
              </a:rPr>
              <a:t>Dosen</a:t>
            </a:r>
            <a:r>
              <a:rPr lang="en-ID" sz="2400" dirty="0">
                <a:latin typeface="Heebo" pitchFamily="2" charset="-79"/>
                <a:cs typeface="Heebo" pitchFamily="2" charset="-79"/>
              </a:rPr>
              <a:t> </a:t>
            </a:r>
            <a:r>
              <a:rPr lang="en-ID" sz="2400" dirty="0" err="1">
                <a:latin typeface="Heebo" pitchFamily="2" charset="-79"/>
                <a:cs typeface="Heebo" pitchFamily="2" charset="-79"/>
              </a:rPr>
              <a:t>Pembimbing</a:t>
            </a:r>
            <a:r>
              <a:rPr lang="en-ID" sz="2400" dirty="0">
                <a:latin typeface="Heebo" pitchFamily="2" charset="-79"/>
                <a:cs typeface="Heebo" pitchFamily="2" charset="-79"/>
              </a:rPr>
              <a:t> 1: </a:t>
            </a:r>
            <a:r>
              <a:rPr lang="en-ID" sz="2400" dirty="0" err="1">
                <a:latin typeface="Heebo" pitchFamily="2" charset="-79"/>
                <a:cs typeface="Heebo" pitchFamily="2" charset="-79"/>
              </a:rPr>
              <a:t>Dr.</a:t>
            </a:r>
            <a:r>
              <a:rPr lang="en-ID" sz="2400" dirty="0">
                <a:latin typeface="Heebo" pitchFamily="2" charset="-79"/>
                <a:cs typeface="Heebo" pitchFamily="2" charset="-79"/>
              </a:rPr>
              <a:t> Rika </a:t>
            </a:r>
            <a:r>
              <a:rPr lang="en-ID" sz="2400" dirty="0" err="1">
                <a:latin typeface="Heebo" pitchFamily="2" charset="-79"/>
                <a:cs typeface="Heebo" pitchFamily="2" charset="-79"/>
              </a:rPr>
              <a:t>Yunitarini</a:t>
            </a:r>
            <a:r>
              <a:rPr lang="en-ID" sz="2400" dirty="0">
                <a:latin typeface="Heebo" pitchFamily="2" charset="-79"/>
                <a:cs typeface="Heebo" pitchFamily="2" charset="-79"/>
              </a:rPr>
              <a:t>, S.T., M.T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FF91FB-2FA9-D277-6F8A-0D70BCDD4248}"/>
              </a:ext>
            </a:extLst>
          </p:cNvPr>
          <p:cNvSpPr txBox="1"/>
          <p:nvPr/>
        </p:nvSpPr>
        <p:spPr>
          <a:xfrm>
            <a:off x="9558473" y="7560846"/>
            <a:ext cx="8276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>
                <a:latin typeface="Heebo" pitchFamily="2" charset="-79"/>
                <a:cs typeface="Heebo" pitchFamily="2" charset="-79"/>
              </a:rPr>
              <a:t>Dosen</a:t>
            </a:r>
            <a:r>
              <a:rPr lang="en-ID" sz="2400" dirty="0">
                <a:latin typeface="Heebo" pitchFamily="2" charset="-79"/>
                <a:cs typeface="Heebo" pitchFamily="2" charset="-79"/>
              </a:rPr>
              <a:t> </a:t>
            </a:r>
            <a:r>
              <a:rPr lang="en-ID" sz="2400" dirty="0" err="1">
                <a:latin typeface="Heebo" pitchFamily="2" charset="-79"/>
                <a:cs typeface="Heebo" pitchFamily="2" charset="-79"/>
              </a:rPr>
              <a:t>Pembimbing</a:t>
            </a:r>
            <a:r>
              <a:rPr lang="en-ID" sz="2400" dirty="0">
                <a:latin typeface="Heebo" pitchFamily="2" charset="-79"/>
                <a:cs typeface="Heebo" pitchFamily="2" charset="-79"/>
              </a:rPr>
              <a:t> 2: </a:t>
            </a:r>
            <a:r>
              <a:rPr lang="en-ID" sz="2400" dirty="0" err="1">
                <a:latin typeface="Heebo" pitchFamily="2" charset="-79"/>
                <a:cs typeface="Heebo" pitchFamily="2" charset="-79"/>
              </a:rPr>
              <a:t>Fifin</a:t>
            </a:r>
            <a:r>
              <a:rPr lang="en-ID" sz="2400" dirty="0">
                <a:latin typeface="Heebo" pitchFamily="2" charset="-79"/>
                <a:cs typeface="Heebo" pitchFamily="2" charset="-79"/>
              </a:rPr>
              <a:t> Ayu </a:t>
            </a:r>
            <a:r>
              <a:rPr lang="en-ID" sz="2400" dirty="0" err="1">
                <a:latin typeface="Heebo" pitchFamily="2" charset="-79"/>
                <a:cs typeface="Heebo" pitchFamily="2" charset="-79"/>
              </a:rPr>
              <a:t>Mufarroha</a:t>
            </a:r>
            <a:r>
              <a:rPr lang="en-ID" sz="2400" dirty="0">
                <a:latin typeface="Heebo" pitchFamily="2" charset="-79"/>
                <a:cs typeface="Heebo" pitchFamily="2" charset="-79"/>
              </a:rPr>
              <a:t>, </a:t>
            </a:r>
            <a:r>
              <a:rPr lang="en-ID" sz="2400" dirty="0" err="1">
                <a:latin typeface="Heebo" pitchFamily="2" charset="-79"/>
                <a:cs typeface="Heebo" pitchFamily="2" charset="-79"/>
              </a:rPr>
              <a:t>S.Kom</a:t>
            </a:r>
            <a:r>
              <a:rPr lang="en-ID" sz="2400" dirty="0">
                <a:latin typeface="Heebo" pitchFamily="2" charset="-79"/>
                <a:cs typeface="Heebo" pitchFamily="2" charset="-79"/>
              </a:rPr>
              <a:t>., </a:t>
            </a:r>
            <a:r>
              <a:rPr lang="en-ID" sz="2400" dirty="0" err="1">
                <a:latin typeface="Heebo" pitchFamily="2" charset="-79"/>
                <a:cs typeface="Heebo" pitchFamily="2" charset="-79"/>
              </a:rPr>
              <a:t>M.Kom</a:t>
            </a:r>
            <a:endParaRPr lang="en-ID" sz="2400" dirty="0">
              <a:latin typeface="Heebo" pitchFamily="2" charset="-79"/>
              <a:cs typeface="Heebo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6489883" y="363308"/>
            <a:ext cx="6971877" cy="104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Penelitian Terkait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6182A8"/>
                </a:solidFill>
                <a:latin typeface="Heebo Bold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6323" y="4626174"/>
            <a:ext cx="6595843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Heebo Bold"/>
              </a:rPr>
              <a:t>Muhammad </a:t>
            </a:r>
            <a:r>
              <a:rPr lang="en-US" sz="2800" dirty="0" err="1">
                <a:solidFill>
                  <a:srgbClr val="FFFFFF"/>
                </a:solidFill>
                <a:latin typeface="Heebo Bold"/>
              </a:rPr>
              <a:t>Rangga</a:t>
            </a:r>
            <a:r>
              <a:rPr lang="en-US" sz="2500" dirty="0">
                <a:solidFill>
                  <a:srgbClr val="FFFFFF"/>
                </a:solidFill>
                <a:latin typeface="Heebo Bold"/>
              </a:rPr>
              <a:t> Aziz </a:t>
            </a:r>
            <a:r>
              <a:rPr lang="en-US" sz="2500" dirty="0" err="1">
                <a:solidFill>
                  <a:srgbClr val="FFFFFF"/>
                </a:solidFill>
                <a:latin typeface="Heebo Bold"/>
              </a:rPr>
              <a:t>Nasution</a:t>
            </a:r>
            <a:r>
              <a:rPr lang="en-US" sz="2500" dirty="0">
                <a:solidFill>
                  <a:srgbClr val="FFFFFF"/>
                </a:solidFill>
                <a:latin typeface="Heebo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eebo Bold"/>
              </a:rPr>
              <a:t>dkk</a:t>
            </a:r>
            <a:r>
              <a:rPr lang="en-US" sz="2500" dirty="0">
                <a:solidFill>
                  <a:srgbClr val="FFFFFF"/>
                </a:solidFill>
                <a:latin typeface="Heebo Bold"/>
              </a:rPr>
              <a:t>, 2019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4676" y="5147196"/>
            <a:ext cx="16051659" cy="65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eebo"/>
              </a:rPr>
              <a:t>K-NN dan Support Vector Machine,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Metode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klasifikasi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Support Vector Machine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lebih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akurat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daripada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metode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klasifikasi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K-Nearest Neighbor, 89,70%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tanpa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validasi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validasi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silang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K-Fold dan 88,76%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tanpa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validasi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silang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K-Fold.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8357" y="1817473"/>
            <a:ext cx="4675556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eebo Bold"/>
              </a:rPr>
              <a:t>Faisal </a:t>
            </a:r>
            <a:r>
              <a:rPr lang="en-US" sz="2800" dirty="0" err="1">
                <a:solidFill>
                  <a:srgbClr val="FFFFFF"/>
                </a:solidFill>
                <a:latin typeface="Heebo Bold"/>
              </a:rPr>
              <a:t>Rahutomo</a:t>
            </a:r>
            <a:r>
              <a:rPr lang="en-US" sz="2800" dirty="0">
                <a:solidFill>
                  <a:srgbClr val="FFFFFF"/>
                </a:solidFill>
                <a:latin typeface="Heebo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 Bold"/>
              </a:rPr>
              <a:t>dkk</a:t>
            </a:r>
            <a:r>
              <a:rPr lang="en-US" sz="2800" dirty="0">
                <a:solidFill>
                  <a:srgbClr val="FFFFFF"/>
                </a:solidFill>
                <a:latin typeface="Heebo Bold"/>
              </a:rPr>
              <a:t>, 2018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8357" y="2235137"/>
            <a:ext cx="14521540" cy="65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eebo"/>
              </a:rPr>
              <a:t>Support Vector Machine, Hasil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klasifikasi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algoritma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support vector machine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dengan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data training 60%, 70%, 80% dan 90%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berturut-turut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adalah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76.06%, 76.83%, 81.07% dan 83.3%. 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14972201" y="682974"/>
            <a:ext cx="3513563" cy="3513563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20"/>
          <p:cNvSpPr txBox="1"/>
          <p:nvPr/>
        </p:nvSpPr>
        <p:spPr>
          <a:xfrm>
            <a:off x="338357" y="6040577"/>
            <a:ext cx="4675556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Heebo Bold"/>
              </a:rPr>
              <a:t>Bintang Sifa </a:t>
            </a:r>
            <a:r>
              <a:rPr lang="en-US" sz="2800" dirty="0">
                <a:solidFill>
                  <a:srgbClr val="FFFFFF"/>
                </a:solidFill>
                <a:latin typeface="Heebo Bold"/>
              </a:rPr>
              <a:t>Amalia</a:t>
            </a:r>
            <a:r>
              <a:rPr lang="en-US" sz="2500" dirty="0">
                <a:solidFill>
                  <a:srgbClr val="FFFFFF"/>
                </a:solidFill>
                <a:latin typeface="Heebo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eebo Bold"/>
              </a:rPr>
              <a:t>dkk</a:t>
            </a:r>
            <a:r>
              <a:rPr lang="en-US" sz="2500" dirty="0">
                <a:solidFill>
                  <a:srgbClr val="FFFFFF"/>
                </a:solidFill>
                <a:latin typeface="Heebo Bold"/>
              </a:rPr>
              <a:t> 2021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8357" y="6456502"/>
            <a:ext cx="17410348" cy="973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eebo"/>
              </a:rPr>
              <a:t>Support Vector Machine Dan K-Nearest Neighbor, Hasil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algoritma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SVM pada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penelitian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ini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membuktikan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bahwa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algoritma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k-NN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memiliki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nilai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sebesar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59.03% dan AUC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sebesar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0.590,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sedangkan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algoritma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SVM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memiliki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nilai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sebesar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81.92% dan AUC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sebesar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0.918.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8355" y="7762948"/>
            <a:ext cx="4081243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0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FFFFFF"/>
                </a:solidFill>
                <a:latin typeface="Heebo Bold"/>
              </a:rPr>
              <a:t>Hasbi</a:t>
            </a:r>
            <a:r>
              <a:rPr lang="en-US" sz="2500" dirty="0">
                <a:solidFill>
                  <a:srgbClr val="FFFFFF"/>
                </a:solidFill>
                <a:latin typeface="Heebo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eebo Bold"/>
              </a:rPr>
              <a:t>Atsqalani</a:t>
            </a:r>
            <a:r>
              <a:rPr lang="en-US" sz="2500" dirty="0">
                <a:solidFill>
                  <a:srgbClr val="FFFFFF"/>
                </a:solidFill>
                <a:latin typeface="Heebo Bold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Heebo Bold"/>
              </a:rPr>
              <a:t>dkk</a:t>
            </a:r>
            <a:r>
              <a:rPr lang="en-US" sz="2500" dirty="0">
                <a:solidFill>
                  <a:srgbClr val="FFFFFF"/>
                </a:solidFill>
                <a:latin typeface="Heebo Bold"/>
              </a:rPr>
              <a:t>, </a:t>
            </a:r>
            <a:r>
              <a:rPr lang="en-US" sz="2800" dirty="0">
                <a:solidFill>
                  <a:srgbClr val="FFFFFF"/>
                </a:solidFill>
                <a:latin typeface="Heebo Bold"/>
              </a:rPr>
              <a:t>2022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8358" y="8265119"/>
            <a:ext cx="17097321" cy="65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eebo"/>
              </a:rPr>
              <a:t>Support Vector Machine dan Query Expansion Ranking, Hasil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penelitian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menunjukkan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bahwa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klasifikasi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diusulkan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mencapai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77% dan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nilai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F-measure 68%.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8356" y="3155007"/>
            <a:ext cx="4081243" cy="405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eebo Bold"/>
              </a:rPr>
              <a:t>Shima </a:t>
            </a:r>
            <a:r>
              <a:rPr lang="en-US" sz="2800" dirty="0" err="1">
                <a:solidFill>
                  <a:srgbClr val="FFFFFF"/>
                </a:solidFill>
                <a:latin typeface="Heebo Bold"/>
              </a:rPr>
              <a:t>Fanissa</a:t>
            </a:r>
            <a:r>
              <a:rPr lang="en-US" sz="2800" dirty="0">
                <a:solidFill>
                  <a:srgbClr val="FFFFFF"/>
                </a:solidFill>
                <a:latin typeface="Heebo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 Bold"/>
              </a:rPr>
              <a:t>dkk</a:t>
            </a:r>
            <a:r>
              <a:rPr lang="en-US" sz="2800" dirty="0">
                <a:solidFill>
                  <a:srgbClr val="FFFFFF"/>
                </a:solidFill>
                <a:latin typeface="Heebo Bold"/>
              </a:rPr>
              <a:t>, 2018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8357" y="3646318"/>
            <a:ext cx="14521540" cy="65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eebo"/>
              </a:rPr>
              <a:t>Naive Bayes dan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Seleksi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Fitur Query Expansion Ranking,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Algoritma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Query Expansion Ranking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menghasilkan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tertinggi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sebesar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86.6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dengan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seleksi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fitur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75%.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271" y="3904379"/>
            <a:ext cx="6119818" cy="365454"/>
            <a:chOff x="0" y="0"/>
            <a:chExt cx="1757475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7475" cy="89877"/>
            </a:xfrm>
            <a:custGeom>
              <a:avLst/>
              <a:gdLst/>
              <a:ahLst/>
              <a:cxnLst/>
              <a:rect l="l" t="t" r="r" b="b"/>
              <a:pathLst>
                <a:path w="1757475" h="89877">
                  <a:moveTo>
                    <a:pt x="0" y="0"/>
                  </a:moveTo>
                  <a:lnTo>
                    <a:pt x="1757475" y="0"/>
                  </a:lnTo>
                  <a:lnTo>
                    <a:pt x="1757475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629762" y="6677399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3"/>
                </a:lnTo>
                <a:lnTo>
                  <a:pt x="0" y="325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5831798" y="1028700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7259300" y="-368611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703173" y="3435528"/>
            <a:ext cx="5066012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000000"/>
                </a:solidFill>
                <a:latin typeface="Heebo Bold"/>
              </a:rPr>
              <a:t>Arsitektur</a:t>
            </a:r>
            <a:r>
              <a:rPr lang="en-US" sz="5000" dirty="0">
                <a:solidFill>
                  <a:srgbClr val="000000"/>
                </a:solidFill>
                <a:latin typeface="Heeb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Heebo Bold"/>
              </a:rPr>
              <a:t>Sistem</a:t>
            </a:r>
            <a:endParaRPr lang="en-US" sz="5000" dirty="0">
              <a:solidFill>
                <a:srgbClr val="000000"/>
              </a:solidFill>
              <a:latin typeface="Heeb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2853" y="635000"/>
            <a:ext cx="3486655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09264" y="2349623"/>
            <a:ext cx="245383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Heebo Bold"/>
              </a:rPr>
              <a:t>BAB III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7A0F05-721C-F2FC-66FC-0F0F9D169A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943" y="287666"/>
            <a:ext cx="4658313" cy="992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9192" y="3660942"/>
            <a:ext cx="5085808" cy="3122261"/>
            <a:chOff x="0" y="-9525"/>
            <a:chExt cx="1339472" cy="8223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9472" cy="132178"/>
            </a:xfrm>
            <a:custGeom>
              <a:avLst/>
              <a:gdLst/>
              <a:ahLst/>
              <a:cxnLst/>
              <a:rect l="l" t="t" r="r" b="b"/>
              <a:pathLst>
                <a:path w="1610918" h="115660">
                  <a:moveTo>
                    <a:pt x="0" y="0"/>
                  </a:moveTo>
                  <a:lnTo>
                    <a:pt x="1610918" y="0"/>
                  </a:lnTo>
                  <a:lnTo>
                    <a:pt x="1610918" y="115660"/>
                  </a:lnTo>
                  <a:lnTo>
                    <a:pt x="0" y="115660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9192" y="3179794"/>
            <a:ext cx="611645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4800" dirty="0" err="1">
                <a:solidFill>
                  <a:srgbClr val="000000"/>
                </a:solidFill>
                <a:latin typeface="Heebo Bold"/>
              </a:rPr>
              <a:t>Skenario</a:t>
            </a:r>
            <a:r>
              <a:rPr lang="en-US" sz="4800" dirty="0">
                <a:solidFill>
                  <a:srgbClr val="000000"/>
                </a:solidFill>
                <a:latin typeface="Heebo Bold"/>
              </a:rPr>
              <a:t> Uji Coba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2853" y="635000"/>
            <a:ext cx="3542688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 dirty="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 dirty="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eebo Bold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019800" y="1562100"/>
            <a:ext cx="12268200" cy="6414315"/>
            <a:chOff x="0" y="0"/>
            <a:chExt cx="2814696" cy="14922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14696" cy="1492235"/>
            </a:xfrm>
            <a:custGeom>
              <a:avLst/>
              <a:gdLst/>
              <a:ahLst/>
              <a:cxnLst/>
              <a:rect l="l" t="t" r="r" b="b"/>
              <a:pathLst>
                <a:path w="2814696" h="1492235">
                  <a:moveTo>
                    <a:pt x="0" y="0"/>
                  </a:moveTo>
                  <a:lnTo>
                    <a:pt x="2814696" y="0"/>
                  </a:lnTo>
                  <a:lnTo>
                    <a:pt x="2814696" y="1492235"/>
                  </a:lnTo>
                  <a:lnTo>
                    <a:pt x="0" y="1492235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062535" y="8254689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7" name="Freeform 17"/>
          <p:cNvSpPr/>
          <p:nvPr/>
        </p:nvSpPr>
        <p:spPr>
          <a:xfrm>
            <a:off x="1635033" y="6850337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6324600" y="1806234"/>
            <a:ext cx="10333638" cy="1663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dirty="0">
                <a:solidFill>
                  <a:srgbClr val="000000"/>
                </a:solidFill>
                <a:latin typeface="Mukta Mahee"/>
              </a:rPr>
              <a:t>Scenario uji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coba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proses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evaluasi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sistem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dilakukan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menggunakan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Confusion Matrix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mengetahui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performa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dari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proses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klasifikasi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dilakukan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bentuk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akurasi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.</a:t>
            </a:r>
          </a:p>
          <a:p>
            <a:pPr>
              <a:lnSpc>
                <a:spcPts val="4480"/>
              </a:lnSpc>
            </a:pPr>
            <a:r>
              <a:rPr lang="en-US" dirty="0">
                <a:solidFill>
                  <a:srgbClr val="000000"/>
                </a:solidFill>
                <a:latin typeface="Mukta Mahee"/>
              </a:rPr>
              <a:t>Label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hasil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klasifikasi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dicocokkan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 label </a:t>
            </a:r>
            <a:r>
              <a:rPr lang="en-US" dirty="0" err="1">
                <a:solidFill>
                  <a:srgbClr val="000000"/>
                </a:solidFill>
                <a:latin typeface="Mukta Mahee"/>
              </a:rPr>
              <a:t>asli</a:t>
            </a:r>
            <a:r>
              <a:rPr lang="en-US" dirty="0">
                <a:solidFill>
                  <a:srgbClr val="000000"/>
                </a:solidFill>
                <a:latin typeface="Mukta Mahee"/>
              </a:rPr>
              <a:t>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658238" y="487008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4"/>
                </a:lnTo>
                <a:lnTo>
                  <a:pt x="0" y="3259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A3721DD4-12B3-76D0-269A-67741E05CCC2}"/>
              </a:ext>
            </a:extLst>
          </p:cNvPr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DD70C58-A960-C7D7-9935-0F3726D31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28394"/>
              </p:ext>
            </p:extLst>
          </p:nvPr>
        </p:nvGraphicFramePr>
        <p:xfrm>
          <a:off x="6330523" y="3830548"/>
          <a:ext cx="11507659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5800">
                  <a:extLst>
                    <a:ext uri="{9D8B030D-6E8A-4147-A177-3AD203B41FA5}">
                      <a16:colId xmlns:a16="http://schemas.microsoft.com/office/drawing/2014/main" val="1035526902"/>
                    </a:ext>
                  </a:extLst>
                </a:gridCol>
                <a:gridCol w="2061826">
                  <a:extLst>
                    <a:ext uri="{9D8B030D-6E8A-4147-A177-3AD203B41FA5}">
                      <a16:colId xmlns:a16="http://schemas.microsoft.com/office/drawing/2014/main" val="1126314422"/>
                    </a:ext>
                  </a:extLst>
                </a:gridCol>
                <a:gridCol w="8910033">
                  <a:extLst>
                    <a:ext uri="{9D8B030D-6E8A-4147-A177-3AD203B41FA5}">
                      <a16:colId xmlns:a16="http://schemas.microsoft.com/office/drawing/2014/main" val="49381753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Scenario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Penjelasan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6859571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Pembagian Dataset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data latih dan uji berdasarkan persentase: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158873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1.      90% data latih, 10% data uji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420897569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2.      80% data latih, 20% data uji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303954701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3.      70% data latih, 30% data uji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25158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4.      60% data </a:t>
                      </a:r>
                      <a:r>
                        <a:rPr lang="en-US" sz="2000" u="none" strike="noStrike" dirty="0" err="1">
                          <a:effectLst/>
                        </a:rPr>
                        <a:t>latih</a:t>
                      </a:r>
                      <a:r>
                        <a:rPr lang="en-US" sz="2000" u="none" strike="noStrike" dirty="0">
                          <a:effectLst/>
                        </a:rPr>
                        <a:t>, 40% data uji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133867"/>
                  </a:ext>
                </a:extLst>
              </a:tr>
              <a:tr h="2000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Pengujian</a:t>
                      </a:r>
                      <a:r>
                        <a:rPr lang="en-US" sz="2000" u="none" strike="noStrike" dirty="0">
                          <a:effectLst/>
                        </a:rPr>
                        <a:t> Fitur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Fitur dalam klasifikasi yang akan di uji</a:t>
                      </a:r>
                      <a:endParaRPr lang="en-ID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15147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1.      SVM </a:t>
                      </a:r>
                      <a:r>
                        <a:rPr lang="en-US" sz="2000" u="none" strike="noStrike" dirty="0" err="1">
                          <a:effectLst/>
                        </a:rPr>
                        <a:t>tanpa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i="1" u="none" strike="noStrike" dirty="0">
                          <a:effectLst/>
                        </a:rPr>
                        <a:t>Query Expansion Ranking</a:t>
                      </a:r>
                      <a:endParaRPr lang="en-ID" sz="2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285803872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2.      SVM + </a:t>
                      </a:r>
                      <a:r>
                        <a:rPr lang="en-US" sz="2000" i="1" u="none" strike="noStrike" dirty="0">
                          <a:effectLst/>
                        </a:rPr>
                        <a:t>Query Expansion Ranking</a:t>
                      </a:r>
                      <a:endParaRPr lang="en-ID" sz="20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4179721352"/>
                  </a:ext>
                </a:extLst>
              </a:tr>
              <a:tr h="600075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3.      </a:t>
                      </a:r>
                      <a:r>
                        <a:rPr lang="en-US" sz="2000" u="none" strike="noStrike" dirty="0" err="1">
                          <a:effectLst/>
                        </a:rPr>
                        <a:t>Seleksi</a:t>
                      </a:r>
                      <a:r>
                        <a:rPr lang="en-US" sz="2000" u="none" strike="noStrike" dirty="0">
                          <a:effectLst/>
                        </a:rPr>
                        <a:t> Fitur Query Expansion Ranking </a:t>
                      </a:r>
                      <a:r>
                        <a:rPr lang="en-US" sz="2000" u="none" strike="noStrike" dirty="0" err="1">
                          <a:effectLst/>
                        </a:rPr>
                        <a:t>dengan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rasio</a:t>
                      </a:r>
                      <a:r>
                        <a:rPr lang="en-US" sz="2000" u="none" strike="noStrike" dirty="0">
                          <a:effectLst/>
                        </a:rPr>
                        <a:t> 25%, 50%, 75%, 100%</a:t>
                      </a:r>
                      <a:endParaRPr lang="en-ID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28625" marR="9525" marT="9525" marB="0" anchor="ctr"/>
                </a:tc>
                <a:extLst>
                  <a:ext uri="{0D108BD9-81ED-4DB2-BD59-A6C34878D82A}">
                    <a16:rowId xmlns:a16="http://schemas.microsoft.com/office/drawing/2014/main" val="5797826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2123" y="1761111"/>
            <a:ext cx="6119818" cy="365454"/>
            <a:chOff x="0" y="0"/>
            <a:chExt cx="1757475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7475" cy="89877"/>
            </a:xfrm>
            <a:custGeom>
              <a:avLst/>
              <a:gdLst/>
              <a:ahLst/>
              <a:cxnLst/>
              <a:rect l="l" t="t" r="r" b="b"/>
              <a:pathLst>
                <a:path w="1757475" h="89877">
                  <a:moveTo>
                    <a:pt x="0" y="0"/>
                  </a:moveTo>
                  <a:lnTo>
                    <a:pt x="1757475" y="0"/>
                  </a:lnTo>
                  <a:lnTo>
                    <a:pt x="1757475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58949" y="8953500"/>
            <a:ext cx="1477362" cy="1440623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3"/>
                </a:lnTo>
                <a:lnTo>
                  <a:pt x="0" y="325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5831798" y="1028700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7259300" y="-368611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6012123" y="1292260"/>
            <a:ext cx="6119818" cy="842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 dirty="0">
                <a:solidFill>
                  <a:srgbClr val="000000"/>
                </a:solidFill>
                <a:latin typeface="Heebo Bold"/>
              </a:rPr>
              <a:t>Hasil Dan </a:t>
            </a:r>
            <a:r>
              <a:rPr lang="en-US" sz="4400" dirty="0" err="1">
                <a:solidFill>
                  <a:srgbClr val="000000"/>
                </a:solidFill>
                <a:latin typeface="Heebo Bold"/>
              </a:rPr>
              <a:t>Pembahasan</a:t>
            </a:r>
            <a:r>
              <a:rPr lang="en-US" sz="4400" dirty="0">
                <a:solidFill>
                  <a:srgbClr val="000000"/>
                </a:solidFill>
                <a:latin typeface="Heebo Bold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2853" y="635000"/>
            <a:ext cx="3486655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eebo Bold"/>
              </a:rPr>
              <a:t>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17084" y="459422"/>
            <a:ext cx="2453831" cy="86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Heebo Bold"/>
              </a:rPr>
              <a:t>BAB IV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D36D3F6-8903-312E-CBDB-3F4E53C0196D}"/>
              </a:ext>
            </a:extLst>
          </p:cNvPr>
          <p:cNvSpPr txBox="1"/>
          <p:nvPr/>
        </p:nvSpPr>
        <p:spPr>
          <a:xfrm>
            <a:off x="279732" y="2575492"/>
            <a:ext cx="17837063" cy="364715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>
                <a:latin typeface="Mukta Mahee"/>
              </a:rPr>
              <a:t>Pada </a:t>
            </a:r>
            <a:r>
              <a:rPr lang="en-US" sz="2800" dirty="0" err="1">
                <a:latin typeface="Mukta Mahee"/>
              </a:rPr>
              <a:t>penelitian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ini</a:t>
            </a:r>
            <a:r>
              <a:rPr lang="en-US" sz="2800" dirty="0">
                <a:latin typeface="Mukta Mahee"/>
              </a:rPr>
              <a:t>, data yang </a:t>
            </a:r>
            <a:r>
              <a:rPr lang="en-US" sz="2800" dirty="0" err="1">
                <a:latin typeface="Mukta Mahee"/>
              </a:rPr>
              <a:t>digunakan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adalah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ulasan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mengenai</a:t>
            </a:r>
            <a:r>
              <a:rPr lang="en-US" sz="2800" dirty="0">
                <a:latin typeface="Mukta Mahee"/>
              </a:rPr>
              <a:t> Jamu Madura </a:t>
            </a:r>
            <a:r>
              <a:rPr lang="en-US" sz="2800" dirty="0" err="1">
                <a:latin typeface="Mukta Mahee"/>
              </a:rPr>
              <a:t>khususnya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yaitu</a:t>
            </a:r>
            <a:r>
              <a:rPr lang="en-US" sz="2800" dirty="0">
                <a:latin typeface="Mukta Mahee"/>
              </a:rPr>
              <a:t> jamu </a:t>
            </a:r>
            <a:r>
              <a:rPr lang="en-US" sz="2800" dirty="0" err="1">
                <a:latin typeface="Mukta Mahee"/>
              </a:rPr>
              <a:t>peluntur</a:t>
            </a:r>
            <a:r>
              <a:rPr lang="en-US" sz="2800" dirty="0">
                <a:latin typeface="Mukta Mahee"/>
              </a:rPr>
              <a:t> yang </a:t>
            </a:r>
            <a:r>
              <a:rPr lang="en-US" sz="2800" dirty="0" err="1">
                <a:latin typeface="Mukta Mahee"/>
              </a:rPr>
              <a:t>terdapat</a:t>
            </a:r>
            <a:r>
              <a:rPr lang="en-US" sz="2800" dirty="0">
                <a:latin typeface="Mukta Mahee"/>
              </a:rPr>
              <a:t> pada </a:t>
            </a:r>
            <a:r>
              <a:rPr lang="en-US" sz="2800" dirty="0" err="1">
                <a:latin typeface="Mukta Mahee"/>
              </a:rPr>
              <a:t>tiga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aplikasi</a:t>
            </a:r>
            <a:r>
              <a:rPr lang="en-US" sz="2800" dirty="0">
                <a:latin typeface="Mukta Mahee"/>
              </a:rPr>
              <a:t> e-commerce, </a:t>
            </a:r>
            <a:r>
              <a:rPr lang="en-US" sz="2800" dirty="0" err="1">
                <a:latin typeface="Mukta Mahee"/>
              </a:rPr>
              <a:t>yaitu</a:t>
            </a:r>
            <a:r>
              <a:rPr lang="en-US" sz="2800" dirty="0">
                <a:latin typeface="Mukta Mahee"/>
              </a:rPr>
              <a:t> Shopee, Lazada, dan Tokopedia. </a:t>
            </a:r>
            <a:r>
              <a:rPr lang="en-US" sz="2800" dirty="0" err="1">
                <a:latin typeface="Mukta Mahee"/>
              </a:rPr>
              <a:t>Pengumpulan</a:t>
            </a:r>
            <a:r>
              <a:rPr lang="en-US" sz="2800" dirty="0">
                <a:latin typeface="Mukta Mahee"/>
              </a:rPr>
              <a:t> data </a:t>
            </a:r>
            <a:r>
              <a:rPr lang="en-US" sz="2800" dirty="0" err="1">
                <a:latin typeface="Mukta Mahee"/>
              </a:rPr>
              <a:t>dilakukan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menggunakan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teknik</a:t>
            </a:r>
            <a:r>
              <a:rPr lang="en-US" sz="2800" dirty="0">
                <a:latin typeface="Mukta Mahee"/>
              </a:rPr>
              <a:t> scraping </a:t>
            </a:r>
            <a:r>
              <a:rPr lang="en-US" sz="2800" dirty="0" err="1">
                <a:latin typeface="Mukta Mahee"/>
              </a:rPr>
              <a:t>dengan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bantuan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ekstensi</a:t>
            </a:r>
            <a:r>
              <a:rPr lang="en-US" sz="2800" dirty="0">
                <a:latin typeface="Mukta Mahee"/>
              </a:rPr>
              <a:t> Google Chrome yang </a:t>
            </a:r>
            <a:r>
              <a:rPr lang="en-US" sz="2800" dirty="0" err="1">
                <a:latin typeface="Mukta Mahee"/>
              </a:rPr>
              <a:t>yaitu</a:t>
            </a:r>
            <a:r>
              <a:rPr lang="en-US" sz="2800" dirty="0">
                <a:latin typeface="Mukta Mahee"/>
              </a:rPr>
              <a:t> Instant Data Scraper. Proses </a:t>
            </a:r>
            <a:r>
              <a:rPr lang="en-US" sz="2800" dirty="0" err="1">
                <a:latin typeface="Mukta Mahee"/>
              </a:rPr>
              <a:t>pengambilan</a:t>
            </a:r>
            <a:r>
              <a:rPr lang="en-US" sz="2800" dirty="0">
                <a:latin typeface="Mukta Mahee"/>
              </a:rPr>
              <a:t> data </a:t>
            </a:r>
            <a:r>
              <a:rPr lang="en-US" sz="2800" dirty="0" err="1">
                <a:latin typeface="Mukta Mahee"/>
              </a:rPr>
              <a:t>dilakukan</a:t>
            </a:r>
            <a:r>
              <a:rPr lang="en-US" sz="2800" dirty="0">
                <a:latin typeface="Mukta Mahee"/>
              </a:rPr>
              <a:t> pada </a:t>
            </a:r>
            <a:r>
              <a:rPr lang="en-US" sz="2800" dirty="0" err="1">
                <a:latin typeface="Mukta Mahee"/>
              </a:rPr>
              <a:t>bulan</a:t>
            </a:r>
            <a:r>
              <a:rPr lang="en-US" sz="2800" dirty="0">
                <a:latin typeface="Mukta Mahee"/>
              </a:rPr>
              <a:t> September dan </a:t>
            </a:r>
            <a:r>
              <a:rPr lang="en-US" sz="2800" dirty="0" err="1">
                <a:latin typeface="Mukta Mahee"/>
              </a:rPr>
              <a:t>Oktober</a:t>
            </a:r>
            <a:r>
              <a:rPr lang="en-US" sz="2800" dirty="0">
                <a:latin typeface="Mukta Mahee"/>
              </a:rPr>
              <a:t> 2023. </a:t>
            </a:r>
            <a:r>
              <a:rPr lang="en-US" sz="2800" dirty="0" err="1">
                <a:latin typeface="Mukta Mahee"/>
              </a:rPr>
              <a:t>Jumlah</a:t>
            </a:r>
            <a:r>
              <a:rPr lang="en-US" sz="2800" dirty="0">
                <a:latin typeface="Mukta Mahee"/>
              </a:rPr>
              <a:t> data </a:t>
            </a:r>
            <a:r>
              <a:rPr lang="en-US" sz="2800" dirty="0" err="1">
                <a:latin typeface="Mukta Mahee"/>
              </a:rPr>
              <a:t>ulasan</a:t>
            </a:r>
            <a:r>
              <a:rPr lang="en-US" sz="2800" dirty="0">
                <a:latin typeface="Mukta Mahee"/>
              </a:rPr>
              <a:t> yang </a:t>
            </a:r>
            <a:r>
              <a:rPr lang="en-US" sz="2800" dirty="0" err="1">
                <a:latin typeface="Mukta Mahee"/>
              </a:rPr>
              <a:t>digunakan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sebanyak</a:t>
            </a:r>
            <a:r>
              <a:rPr lang="en-US" sz="2800" dirty="0">
                <a:latin typeface="Mukta Mahee"/>
              </a:rPr>
              <a:t> 1000 </a:t>
            </a:r>
            <a:r>
              <a:rPr lang="en-US" sz="2800" dirty="0" err="1">
                <a:latin typeface="Mukta Mahee"/>
              </a:rPr>
              <a:t>ulasan</a:t>
            </a:r>
            <a:r>
              <a:rPr lang="en-US" sz="2800" dirty="0">
                <a:latin typeface="Mukta Mahee"/>
              </a:rPr>
              <a:t>, data yang di </a:t>
            </a:r>
            <a:r>
              <a:rPr lang="en-US" sz="2800" dirty="0" err="1">
                <a:latin typeface="Mukta Mahee"/>
              </a:rPr>
              <a:t>ambil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yaitu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mengenai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ulasan</a:t>
            </a:r>
            <a:r>
              <a:rPr lang="en-US" sz="2800" dirty="0">
                <a:latin typeface="Mukta Mahee"/>
              </a:rPr>
              <a:t> jamu </a:t>
            </a:r>
            <a:r>
              <a:rPr lang="en-US" sz="2800" dirty="0" err="1">
                <a:latin typeface="Mukta Mahee"/>
              </a:rPr>
              <a:t>madura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yaitu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ulasan</a:t>
            </a:r>
            <a:r>
              <a:rPr lang="en-US" sz="2800" dirty="0">
                <a:latin typeface="Mukta Mahee"/>
              </a:rPr>
              <a:t> jamu </a:t>
            </a:r>
            <a:r>
              <a:rPr lang="en-US" sz="2800" dirty="0" err="1">
                <a:latin typeface="Mukta Mahee"/>
              </a:rPr>
              <a:t>peluntur</a:t>
            </a:r>
            <a:r>
              <a:rPr lang="en-US" sz="2800" dirty="0">
                <a:latin typeface="Mukta Mahee"/>
              </a:rPr>
              <a:t> yang </a:t>
            </a:r>
            <a:r>
              <a:rPr lang="en-US" sz="2800" dirty="0" err="1">
                <a:latin typeface="Mukta Mahee"/>
              </a:rPr>
              <a:t>merupakan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hasil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penggabungan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dari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ketiga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aplikasi</a:t>
            </a:r>
            <a:r>
              <a:rPr lang="en-US" sz="2800" dirty="0">
                <a:latin typeface="Mukta Mahee"/>
              </a:rPr>
              <a:t> </a:t>
            </a:r>
            <a:r>
              <a:rPr lang="en-US" sz="2800" dirty="0" err="1">
                <a:latin typeface="Mukta Mahee"/>
              </a:rPr>
              <a:t>tersebut</a:t>
            </a:r>
            <a:r>
              <a:rPr lang="en-US" sz="2800" dirty="0">
                <a:latin typeface="Mukta Mahee"/>
              </a:rPr>
              <a:t>, </a:t>
            </a:r>
            <a:r>
              <a:rPr lang="en-US" sz="2800" dirty="0" err="1">
                <a:latin typeface="Mukta Mahee"/>
              </a:rPr>
              <a:t>yaitu</a:t>
            </a:r>
            <a:r>
              <a:rPr lang="en-US" sz="2800" dirty="0">
                <a:latin typeface="Mukta Mahee"/>
              </a:rPr>
              <a:t> Shopee, Lazada, dan Tokopedia.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7E3D52CF-D36D-8B86-319E-A81AB02854BE}"/>
              </a:ext>
            </a:extLst>
          </p:cNvPr>
          <p:cNvSpPr txBox="1"/>
          <p:nvPr/>
        </p:nvSpPr>
        <p:spPr>
          <a:xfrm>
            <a:off x="279732" y="6692307"/>
            <a:ext cx="17837063" cy="180049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dirty="0">
                <a:latin typeface="Mukta Mahee"/>
              </a:rPr>
              <a:t>Shopee (</a:t>
            </a:r>
            <a:r>
              <a:rPr lang="en-US" sz="2800" dirty="0">
                <a:solidFill>
                  <a:srgbClr val="FFFFFF"/>
                </a:solidFill>
                <a:latin typeface="Mukta Mahee"/>
                <a:hlinkClick r:id="rId7"/>
              </a:rPr>
              <a:t>https://shopee.co.id/product/158155059/2417267164?d_id=5edf0</a:t>
            </a:r>
            <a:r>
              <a:rPr lang="en-US" sz="2800" dirty="0">
                <a:latin typeface="Mukta Mahee"/>
              </a:rPr>
              <a:t>), </a:t>
            </a:r>
          </a:p>
          <a:p>
            <a:pPr>
              <a:lnSpc>
                <a:spcPts val="4759"/>
              </a:lnSpc>
            </a:pPr>
            <a:r>
              <a:rPr lang="en-US" sz="2800" dirty="0">
                <a:latin typeface="Mukta Mahee"/>
              </a:rPr>
              <a:t>Lazada (</a:t>
            </a:r>
            <a:r>
              <a:rPr lang="en-US" sz="2800" dirty="0">
                <a:solidFill>
                  <a:srgbClr val="FFFFFF"/>
                </a:solidFill>
                <a:latin typeface="Mukta Mahee"/>
                <a:hlinkClick r:id="rId8"/>
              </a:rPr>
              <a:t>https://my-m.lazada.co.id/review/product-reviews?itemId=342710633&amp;skuId=355474737</a:t>
            </a:r>
            <a:r>
              <a:rPr lang="en-US" sz="2800" dirty="0">
                <a:latin typeface="Mukta Mahee"/>
              </a:rPr>
              <a:t>), </a:t>
            </a:r>
          </a:p>
          <a:p>
            <a:pPr>
              <a:lnSpc>
                <a:spcPts val="4759"/>
              </a:lnSpc>
            </a:pPr>
            <a:r>
              <a:rPr lang="en-US" sz="2800" dirty="0">
                <a:latin typeface="Mukta Mahee"/>
              </a:rPr>
              <a:t>Tokopedia (</a:t>
            </a:r>
            <a:r>
              <a:rPr lang="en-US" sz="2800" dirty="0">
                <a:solidFill>
                  <a:srgbClr val="FFFFFF"/>
                </a:solidFill>
                <a:latin typeface="Mukta Mahee"/>
                <a:hlinkClick r:id="rId9"/>
              </a:rPr>
              <a:t>https://www.tokopedia.com/nolaraofficial/jamu-nifas-pluntur-telat-datang-bulan-madura-kapsul/review</a:t>
            </a:r>
            <a:r>
              <a:rPr lang="en-US" sz="2800" dirty="0">
                <a:latin typeface="Mukta Mahee"/>
              </a:rPr>
              <a:t>).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42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34789" y="934905"/>
            <a:ext cx="6410935" cy="352711"/>
            <a:chOff x="0" y="0"/>
            <a:chExt cx="1633610" cy="898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54318" y="352971"/>
            <a:ext cx="6971877" cy="107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5400" dirty="0" err="1">
                <a:solidFill>
                  <a:srgbClr val="FFFFFF"/>
                </a:solidFill>
                <a:latin typeface="Heebo Bold"/>
              </a:rPr>
              <a:t>Pelabelan</a:t>
            </a:r>
            <a:r>
              <a:rPr lang="en-US" sz="5400" dirty="0">
                <a:solidFill>
                  <a:srgbClr val="FFFFFF"/>
                </a:solidFill>
                <a:latin typeface="Heebo Bold"/>
              </a:rPr>
              <a:t>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6368855" y="-245920"/>
            <a:ext cx="1780891" cy="1780891"/>
          </a:xfrm>
          <a:custGeom>
            <a:avLst/>
            <a:gdLst/>
            <a:ahLst/>
            <a:cxnLst/>
            <a:rect l="l" t="t" r="r" b="b"/>
            <a:pathLst>
              <a:path w="1780891" h="1780891">
                <a:moveTo>
                  <a:pt x="1780890" y="0"/>
                </a:moveTo>
                <a:lnTo>
                  <a:pt x="0" y="0"/>
                </a:lnTo>
                <a:lnTo>
                  <a:pt x="0" y="1780891"/>
                </a:lnTo>
                <a:lnTo>
                  <a:pt x="1780890" y="1780891"/>
                </a:lnTo>
                <a:lnTo>
                  <a:pt x="17808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208767" y="9278792"/>
            <a:ext cx="1284967" cy="1087486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-76200" y="8260700"/>
            <a:ext cx="1284967" cy="997600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AB8F18-CC20-1037-DD20-D0AECB4DA0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664" r="3561" b="13712"/>
          <a:stretch/>
        </p:blipFill>
        <p:spPr bwMode="auto">
          <a:xfrm>
            <a:off x="386895" y="1685281"/>
            <a:ext cx="17520105" cy="5885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4BB0970-9298-83FE-531B-3B865DCD3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060757"/>
              </p:ext>
            </p:extLst>
          </p:nvPr>
        </p:nvGraphicFramePr>
        <p:xfrm>
          <a:off x="5715000" y="7883209"/>
          <a:ext cx="5638800" cy="2106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5758">
                  <a:extLst>
                    <a:ext uri="{9D8B030D-6E8A-4147-A177-3AD203B41FA5}">
                      <a16:colId xmlns:a16="http://schemas.microsoft.com/office/drawing/2014/main" val="639445602"/>
                    </a:ext>
                  </a:extLst>
                </a:gridCol>
                <a:gridCol w="2713042">
                  <a:extLst>
                    <a:ext uri="{9D8B030D-6E8A-4147-A177-3AD203B41FA5}">
                      <a16:colId xmlns:a16="http://schemas.microsoft.com/office/drawing/2014/main" val="1310955766"/>
                    </a:ext>
                  </a:extLst>
                </a:gridCol>
              </a:tblGrid>
              <a:tr h="702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err="1">
                          <a:effectLst/>
                        </a:rPr>
                        <a:t>Ulasan</a:t>
                      </a:r>
                      <a:endParaRPr lang="en-ID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>
                          <a:effectLst/>
                        </a:rPr>
                        <a:t>Jumlah</a:t>
                      </a:r>
                      <a:endParaRPr lang="en-ID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9812908"/>
                  </a:ext>
                </a:extLst>
              </a:tr>
              <a:tr h="702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>
                          <a:effectLst/>
                        </a:rPr>
                        <a:t>positif</a:t>
                      </a:r>
                      <a:endParaRPr lang="en-ID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>
                          <a:effectLst/>
                        </a:rPr>
                        <a:t>600</a:t>
                      </a:r>
                      <a:endParaRPr lang="en-ID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450698"/>
                  </a:ext>
                </a:extLst>
              </a:tr>
              <a:tr h="7021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>
                          <a:effectLst/>
                        </a:rPr>
                        <a:t>negatif</a:t>
                      </a:r>
                      <a:endParaRPr lang="en-ID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effectLst/>
                        </a:rPr>
                        <a:t>400</a:t>
                      </a:r>
                      <a:endParaRPr lang="en-ID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5241941"/>
                  </a:ext>
                </a:extLst>
              </a:tr>
            </a:tbl>
          </a:graphicData>
        </a:graphic>
      </p:graphicFrame>
      <p:sp>
        <p:nvSpPr>
          <p:cNvPr id="34" name="TextBox 21">
            <a:extLst>
              <a:ext uri="{FF2B5EF4-FFF2-40B4-BE49-F238E27FC236}">
                <a16:creationId xmlns:a16="http://schemas.microsoft.com/office/drawing/2014/main" id="{74F503F7-A9F1-C128-1DE6-3A8414BFFDC7}"/>
              </a:ext>
            </a:extLst>
          </p:cNvPr>
          <p:cNvSpPr txBox="1"/>
          <p:nvPr/>
        </p:nvSpPr>
        <p:spPr>
          <a:xfrm>
            <a:off x="3386354" y="7988697"/>
            <a:ext cx="2087357" cy="43601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Pelabelan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04312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107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5400" dirty="0">
                <a:solidFill>
                  <a:srgbClr val="FFFFFF"/>
                </a:solidFill>
                <a:latin typeface="Heebo Bold"/>
              </a:rPr>
              <a:t>Preprocessing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15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490F71-D0EE-1536-D6CF-7FD3B2240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14" y="2264729"/>
            <a:ext cx="10067886" cy="22956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54248A-D9DC-4F19-2548-1244764CCD2F}"/>
              </a:ext>
            </a:extLst>
          </p:cNvPr>
          <p:cNvSpPr txBox="1"/>
          <p:nvPr/>
        </p:nvSpPr>
        <p:spPr>
          <a:xfrm>
            <a:off x="362828" y="1762615"/>
            <a:ext cx="207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sz="1800" i="1" dirty="0">
                <a:solidFill>
                  <a:srgbClr val="FFFFFF"/>
                </a:solidFill>
                <a:latin typeface="Mukta Mahee"/>
              </a:rPr>
              <a:t>case folding</a:t>
            </a:r>
            <a:r>
              <a:rPr lang="en-US" i="1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Mukta Mahee"/>
              </a:rPr>
              <a:t>:</a:t>
            </a:r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63EC09-1CF4-3148-1BC8-931503F7A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713" y="5143500"/>
            <a:ext cx="10067886" cy="21281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AA8E03-7979-CDF1-A5AC-97CBEB3790FE}"/>
              </a:ext>
            </a:extLst>
          </p:cNvPr>
          <p:cNvSpPr txBox="1"/>
          <p:nvPr/>
        </p:nvSpPr>
        <p:spPr>
          <a:xfrm>
            <a:off x="362828" y="4686300"/>
            <a:ext cx="2913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i="1" dirty="0">
                <a:solidFill>
                  <a:srgbClr val="FFFFFF"/>
                </a:solidFill>
                <a:latin typeface="Mukta Mahee"/>
              </a:rPr>
              <a:t>punctuation removal 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:</a:t>
            </a:r>
            <a:endParaRPr lang="en-ID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008ED1-B421-7F1C-B021-7A32E1DCE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396" y="7845426"/>
            <a:ext cx="10067885" cy="20619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D7DED5-AB89-AB24-E228-42BC8051DC18}"/>
              </a:ext>
            </a:extLst>
          </p:cNvPr>
          <p:cNvSpPr txBox="1"/>
          <p:nvPr/>
        </p:nvSpPr>
        <p:spPr>
          <a:xfrm>
            <a:off x="362828" y="7425319"/>
            <a:ext cx="1906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i="1" dirty="0">
                <a:solidFill>
                  <a:srgbClr val="FFFFFF"/>
                </a:solidFill>
                <a:latin typeface="Mukta Mahee"/>
              </a:rPr>
              <a:t>tokenizing 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:</a:t>
            </a:r>
            <a:endParaRPr lang="en-ID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624AE71-8BE3-43C3-1B69-ACDB60AB2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8308" y="3043867"/>
            <a:ext cx="7098655" cy="25549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61B02A-14E2-0A43-946E-53040E56209D}"/>
              </a:ext>
            </a:extLst>
          </p:cNvPr>
          <p:cNvSpPr txBox="1"/>
          <p:nvPr/>
        </p:nvSpPr>
        <p:spPr>
          <a:xfrm>
            <a:off x="10868146" y="2554452"/>
            <a:ext cx="2593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i="1" dirty="0" err="1">
                <a:solidFill>
                  <a:srgbClr val="FFFFFF"/>
                </a:solidFill>
                <a:latin typeface="Mukta Mahee"/>
              </a:rPr>
              <a:t>stopword</a:t>
            </a:r>
            <a:r>
              <a:rPr lang="en-US" i="1" dirty="0">
                <a:solidFill>
                  <a:srgbClr val="FFFFFF"/>
                </a:solidFill>
                <a:latin typeface="Mukta Mahee"/>
              </a:rPr>
              <a:t> removal</a:t>
            </a:r>
            <a:r>
              <a:rPr lang="en-US" sz="1800" i="1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Mukta Mahee"/>
              </a:rPr>
              <a:t>: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D8A87-A614-3AD7-40E3-1E7A04C517E4}"/>
              </a:ext>
            </a:extLst>
          </p:cNvPr>
          <p:cNvSpPr txBox="1"/>
          <p:nvPr/>
        </p:nvSpPr>
        <p:spPr>
          <a:xfrm>
            <a:off x="10868146" y="5796287"/>
            <a:ext cx="177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i="1" dirty="0">
                <a:solidFill>
                  <a:srgbClr val="FFFFFF"/>
                </a:solidFill>
                <a:latin typeface="Mukta Mahee"/>
              </a:rPr>
              <a:t>stemming</a:t>
            </a:r>
            <a:r>
              <a:rPr lang="en-US" sz="1800" dirty="0">
                <a:solidFill>
                  <a:srgbClr val="FFFFFF"/>
                </a:solidFill>
                <a:latin typeface="Mukta Mahee"/>
              </a:rPr>
              <a:t> :</a:t>
            </a:r>
            <a:endParaRPr lang="en-ID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824B05D-AA15-731D-6129-2B878D3A4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2828" y="6165618"/>
            <a:ext cx="7062344" cy="25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9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107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5400" dirty="0">
                <a:solidFill>
                  <a:srgbClr val="FFFFFF"/>
                </a:solidFill>
                <a:latin typeface="Heebo Bold"/>
              </a:rPr>
              <a:t>TF-IDF &amp; QER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16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4248A-D9DC-4F19-2548-1244764CCD2F}"/>
              </a:ext>
            </a:extLst>
          </p:cNvPr>
          <p:cNvSpPr txBox="1"/>
          <p:nvPr/>
        </p:nvSpPr>
        <p:spPr>
          <a:xfrm>
            <a:off x="919945" y="1569136"/>
            <a:ext cx="1145814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ukta Mahee"/>
              </a:rPr>
              <a:t>Hasil TF</a:t>
            </a:r>
            <a:r>
              <a:rPr lang="en-US" sz="1800" dirty="0">
                <a:solidFill>
                  <a:srgbClr val="FFFFFF"/>
                </a:solidFill>
                <a:latin typeface="Mukta Mahee"/>
              </a:rPr>
              <a:t> :</a:t>
            </a:r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7DED5-AB89-AB24-E228-42BC8051DC18}"/>
              </a:ext>
            </a:extLst>
          </p:cNvPr>
          <p:cNvSpPr txBox="1"/>
          <p:nvPr/>
        </p:nvSpPr>
        <p:spPr>
          <a:xfrm>
            <a:off x="958045" y="6463556"/>
            <a:ext cx="1526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ukta Mahee"/>
              </a:rPr>
              <a:t>Hasil TF-IDF: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1B02A-14E2-0A43-946E-53040E56209D}"/>
              </a:ext>
            </a:extLst>
          </p:cNvPr>
          <p:cNvSpPr txBox="1"/>
          <p:nvPr/>
        </p:nvSpPr>
        <p:spPr>
          <a:xfrm>
            <a:off x="8915400" y="1802702"/>
            <a:ext cx="1145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ukta Mahee"/>
              </a:rPr>
              <a:t>Hasil IDF</a:t>
            </a:r>
            <a:r>
              <a:rPr lang="en-US" sz="1800" dirty="0">
                <a:solidFill>
                  <a:srgbClr val="FFFFFF"/>
                </a:solidFill>
                <a:latin typeface="Mukta Mahee"/>
              </a:rPr>
              <a:t> :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A230E0-C1FC-4988-FC9F-3ED580F99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93" y="1957430"/>
            <a:ext cx="6971877" cy="4432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758AAA-82A1-3C95-F462-A243BCA30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8834" y="2172034"/>
            <a:ext cx="3611749" cy="6095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9D5311-1E88-111E-6B6D-963C9DBE0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623" y="6794788"/>
            <a:ext cx="7179963" cy="33695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14C8F3-3568-1225-7A6A-DA2B3B7D79F1}"/>
              </a:ext>
            </a:extLst>
          </p:cNvPr>
          <p:cNvSpPr txBox="1"/>
          <p:nvPr/>
        </p:nvSpPr>
        <p:spPr>
          <a:xfrm>
            <a:off x="13685114" y="2330897"/>
            <a:ext cx="1464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ukta Mahee"/>
              </a:rPr>
              <a:t>Hasil QER</a:t>
            </a:r>
            <a:r>
              <a:rPr lang="en-US" sz="1800" dirty="0">
                <a:solidFill>
                  <a:srgbClr val="FFFFFF"/>
                </a:solidFill>
                <a:latin typeface="Mukta Mahee"/>
              </a:rPr>
              <a:t> :</a:t>
            </a:r>
            <a:endParaRPr lang="en-ID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DE7CD2-AE23-8F76-8C76-240EDA774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25017" y="2766377"/>
            <a:ext cx="3189750" cy="60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0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17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E4B5F-9FFD-B18D-2A8D-19DADE6BCDF6}"/>
              </a:ext>
            </a:extLst>
          </p:cNvPr>
          <p:cNvSpPr txBox="1"/>
          <p:nvPr/>
        </p:nvSpPr>
        <p:spPr>
          <a:xfrm>
            <a:off x="602990" y="1714500"/>
            <a:ext cx="586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perbandingan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SVM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tanpa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QER :</a:t>
            </a:r>
            <a:endParaRPr lang="en-ID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DAAC50-3B37-7059-8688-3DD1CD0C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356" y="2934659"/>
            <a:ext cx="9921287" cy="565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8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18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19099-2385-9B7F-AECE-E0B80056E70F}"/>
              </a:ext>
            </a:extLst>
          </p:cNvPr>
          <p:cNvSpPr txBox="1"/>
          <p:nvPr/>
        </p:nvSpPr>
        <p:spPr>
          <a:xfrm>
            <a:off x="596072" y="1891916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90:10.</a:t>
            </a:r>
            <a:endParaRPr lang="en-ID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61983D-86E0-3441-9640-8271D33AAF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39" r="4167"/>
          <a:stretch/>
        </p:blipFill>
        <p:spPr bwMode="auto">
          <a:xfrm>
            <a:off x="638422" y="2394604"/>
            <a:ext cx="3411718" cy="35108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3DF2A-9890-8E69-7E54-9A65B7028629}"/>
                  </a:ext>
                </a:extLst>
              </p:cNvPr>
              <p:cNvSpPr txBox="1"/>
              <p:nvPr/>
            </p:nvSpPr>
            <p:spPr>
              <a:xfrm>
                <a:off x="4050140" y="3797566"/>
                <a:ext cx="4524153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39+54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39+1+54+6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100%=93%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3DF2A-9890-8E69-7E54-9A65B7028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140" y="3797566"/>
                <a:ext cx="4524153" cy="622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20DB9B1-0821-C8C0-8A0F-CE9C0F091A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01"/>
          <a:stretch/>
        </p:blipFill>
        <p:spPr bwMode="auto">
          <a:xfrm>
            <a:off x="609600" y="6515100"/>
            <a:ext cx="3411717" cy="3569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10CAD6-E317-98FD-927D-57E0B81428A2}"/>
              </a:ext>
            </a:extLst>
          </p:cNvPr>
          <p:cNvSpPr txBox="1"/>
          <p:nvPr/>
        </p:nvSpPr>
        <p:spPr>
          <a:xfrm>
            <a:off x="596072" y="5981700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80:20.</a:t>
            </a:r>
            <a:endParaRPr lang="en-ID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025587-9958-57FA-A1BA-746B46C7A69E}"/>
                  </a:ext>
                </a:extLst>
              </p:cNvPr>
              <p:cNvSpPr txBox="1"/>
              <p:nvPr/>
            </p:nvSpPr>
            <p:spPr>
              <a:xfrm>
                <a:off x="3935839" y="7855666"/>
                <a:ext cx="4752753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75+109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75+7+109+9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100%=92%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025587-9958-57FA-A1BA-746B46C7A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839" y="7855666"/>
                <a:ext cx="4752753" cy="622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7098C2E-537D-0BD9-1C2D-343F18875340}"/>
              </a:ext>
            </a:extLst>
          </p:cNvPr>
          <p:cNvSpPr txBox="1"/>
          <p:nvPr/>
        </p:nvSpPr>
        <p:spPr>
          <a:xfrm>
            <a:off x="8843317" y="1879887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70:30.</a:t>
            </a:r>
            <a:endParaRPr lang="en-ID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7CAD0E-C96B-85BE-8767-B9DA2D5153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26"/>
          <a:stretch/>
        </p:blipFill>
        <p:spPr bwMode="auto">
          <a:xfrm>
            <a:off x="8908758" y="2394605"/>
            <a:ext cx="3360480" cy="3510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8F50B-3B65-8694-B5EF-3D378E6CB67C}"/>
                  </a:ext>
                </a:extLst>
              </p:cNvPr>
              <p:cNvSpPr txBox="1"/>
              <p:nvPr/>
            </p:nvSpPr>
            <p:spPr>
              <a:xfrm>
                <a:off x="12261943" y="3639312"/>
                <a:ext cx="5340257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100+172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100+11+172+17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100%=90,67%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898F50B-3B65-8694-B5EF-3D378E6CB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943" y="3639312"/>
                <a:ext cx="5340257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985D253-B338-DFA3-5DAF-138D3DBBFFFC}"/>
              </a:ext>
            </a:extLst>
          </p:cNvPr>
          <p:cNvSpPr txBox="1"/>
          <p:nvPr/>
        </p:nvSpPr>
        <p:spPr>
          <a:xfrm>
            <a:off x="8843317" y="5976754"/>
            <a:ext cx="3606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60:40.</a:t>
            </a:r>
            <a:endParaRPr lang="en-ID" sz="2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EB88D12-0607-6381-2C2C-18B3517B5C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2683" y="6550698"/>
            <a:ext cx="3411717" cy="3534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F0BE0A-2C7E-9F9D-1665-EB3D777B1790}"/>
                  </a:ext>
                </a:extLst>
              </p:cNvPr>
              <p:cNvSpPr txBox="1"/>
              <p:nvPr/>
            </p:nvSpPr>
            <p:spPr>
              <a:xfrm>
                <a:off x="12327932" y="7858455"/>
                <a:ext cx="52099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129+234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129+9+234+28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100%=90,75%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F0BE0A-2C7E-9F9D-1665-EB3D777B1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7932" y="7858455"/>
                <a:ext cx="5209953" cy="617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434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19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FBB9C-D2E3-68CE-E8D6-FC312D2BC13C}"/>
              </a:ext>
            </a:extLst>
          </p:cNvPr>
          <p:cNvSpPr txBox="1"/>
          <p:nvPr/>
        </p:nvSpPr>
        <p:spPr>
          <a:xfrm>
            <a:off x="602990" y="1714500"/>
            <a:ext cx="816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perbandingan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SVM + QER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rasio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seleksi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fitur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25% :</a:t>
            </a:r>
            <a:endParaRPr lang="en-ID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8B817B-5C78-25F8-610F-E196624F6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686" y="3112884"/>
            <a:ext cx="9866627" cy="55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3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2853" y="3742815"/>
            <a:ext cx="2687374" cy="341250"/>
            <a:chOff x="0" y="0"/>
            <a:chExt cx="707786" cy="898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7786" cy="89877"/>
            </a:xfrm>
            <a:custGeom>
              <a:avLst/>
              <a:gdLst/>
              <a:ahLst/>
              <a:cxnLst/>
              <a:rect l="l" t="t" r="r" b="b"/>
              <a:pathLst>
                <a:path w="707786" h="89877">
                  <a:moveTo>
                    <a:pt x="0" y="0"/>
                  </a:moveTo>
                  <a:lnTo>
                    <a:pt x="707786" y="0"/>
                  </a:lnTo>
                  <a:lnTo>
                    <a:pt x="707786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92853" y="4669106"/>
            <a:ext cx="4264372" cy="341250"/>
            <a:chOff x="0" y="0"/>
            <a:chExt cx="1123127" cy="898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3127" cy="89877"/>
            </a:xfrm>
            <a:custGeom>
              <a:avLst/>
              <a:gdLst/>
              <a:ahLst/>
              <a:cxnLst/>
              <a:rect l="l" t="t" r="r" b="b"/>
              <a:pathLst>
                <a:path w="1123127" h="89877">
                  <a:moveTo>
                    <a:pt x="0" y="0"/>
                  </a:moveTo>
                  <a:lnTo>
                    <a:pt x="1123127" y="0"/>
                  </a:lnTo>
                  <a:lnTo>
                    <a:pt x="1123127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65577" y="1997103"/>
            <a:ext cx="11822423" cy="5738475"/>
            <a:chOff x="0" y="0"/>
            <a:chExt cx="3113725" cy="15113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13725" cy="1511368"/>
            </a:xfrm>
            <a:custGeom>
              <a:avLst/>
              <a:gdLst/>
              <a:ahLst/>
              <a:cxnLst/>
              <a:rect l="l" t="t" r="r" b="b"/>
              <a:pathLst>
                <a:path w="3113725" h="1511368">
                  <a:moveTo>
                    <a:pt x="0" y="0"/>
                  </a:moveTo>
                  <a:lnTo>
                    <a:pt x="3113725" y="0"/>
                  </a:lnTo>
                  <a:lnTo>
                    <a:pt x="3113725" y="1511368"/>
                  </a:lnTo>
                  <a:lnTo>
                    <a:pt x="0" y="15113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90938" y="824541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3" y="0"/>
                </a:lnTo>
                <a:lnTo>
                  <a:pt x="3259523" y="3259524"/>
                </a:lnTo>
                <a:lnTo>
                  <a:pt x="0" y="325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3625039" y="8037153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939227" y="6575584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1888159" y="1987578"/>
            <a:ext cx="211402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BAB 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2853" y="635000"/>
            <a:ext cx="3486655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sp>
        <p:nvSpPr>
          <p:cNvPr id="21" name="Freeform 2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TextBox 22"/>
          <p:cNvSpPr txBox="1"/>
          <p:nvPr/>
        </p:nvSpPr>
        <p:spPr>
          <a:xfrm>
            <a:off x="1888159" y="3408917"/>
            <a:ext cx="422805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00000"/>
                </a:solidFill>
                <a:latin typeface="Heebo Bold"/>
              </a:rPr>
              <a:t>Latar</a:t>
            </a:r>
            <a:endParaRPr lang="en-US" sz="6000" dirty="0">
              <a:solidFill>
                <a:srgbClr val="000000"/>
              </a:solidFill>
              <a:latin typeface="Heebo Bold"/>
            </a:endParaRPr>
          </a:p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00000"/>
                </a:solidFill>
                <a:latin typeface="Heebo Bold"/>
              </a:rPr>
              <a:t>Belakang</a:t>
            </a:r>
            <a:endParaRPr lang="en-US" sz="6000" dirty="0">
              <a:solidFill>
                <a:srgbClr val="000000"/>
              </a:solidFill>
              <a:latin typeface="Heebo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306809" y="2397153"/>
            <a:ext cx="8734068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Pulau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Madura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warisan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budaya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yang sangat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membanggakan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seperti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jamu Madura yang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telah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terkenal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sejak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zaman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dulu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06809" y="4026915"/>
            <a:ext cx="10128870" cy="3500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penelitian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ini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dilakukan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analisis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sentimen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produk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aplikasi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Shopee.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Konten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komentar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digunakan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untuk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mengetahui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informasi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apa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menjadi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fokus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pembeli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saat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Konten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komentar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dapat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mencakup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beberapa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peringkat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atribut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produk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tetapi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karena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pada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setiap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hanya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satu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peringkat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bintang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jumlah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bintang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tidak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dapat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mewakili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semua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fitur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produk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dinilai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oleh </a:t>
            </a:r>
            <a:r>
              <a:rPr lang="en-US" sz="2800" dirty="0" err="1">
                <a:solidFill>
                  <a:srgbClr val="000000"/>
                </a:solidFill>
                <a:latin typeface="Mukta Mahee"/>
              </a:rPr>
              <a:t>pembeli</a:t>
            </a:r>
            <a:r>
              <a:rPr lang="en-US" sz="2800" dirty="0">
                <a:solidFill>
                  <a:srgbClr val="000000"/>
                </a:solidFill>
                <a:latin typeface="Mukta Mahee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19099-2385-9B7F-AECE-E0B80056E70F}"/>
              </a:ext>
            </a:extLst>
          </p:cNvPr>
          <p:cNvSpPr txBox="1"/>
          <p:nvPr/>
        </p:nvSpPr>
        <p:spPr>
          <a:xfrm>
            <a:off x="596072" y="1891916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90:10.</a:t>
            </a:r>
            <a:endParaRPr lang="en-ID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10CAD6-E317-98FD-927D-57E0B81428A2}"/>
              </a:ext>
            </a:extLst>
          </p:cNvPr>
          <p:cNvSpPr txBox="1"/>
          <p:nvPr/>
        </p:nvSpPr>
        <p:spPr>
          <a:xfrm>
            <a:off x="596072" y="5981700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80:20.</a:t>
            </a:r>
            <a:endParaRPr lang="en-ID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098C2E-537D-0BD9-1C2D-343F18875340}"/>
              </a:ext>
            </a:extLst>
          </p:cNvPr>
          <p:cNvSpPr txBox="1"/>
          <p:nvPr/>
        </p:nvSpPr>
        <p:spPr>
          <a:xfrm>
            <a:off x="8890332" y="1879887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70:30.</a:t>
            </a:r>
            <a:endParaRPr lang="en-ID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85D253-B338-DFA3-5DAF-138D3DBBFFFC}"/>
              </a:ext>
            </a:extLst>
          </p:cNvPr>
          <p:cNvSpPr txBox="1"/>
          <p:nvPr/>
        </p:nvSpPr>
        <p:spPr>
          <a:xfrm>
            <a:off x="8890332" y="5976754"/>
            <a:ext cx="3606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60:40.</a:t>
            </a:r>
            <a:endParaRPr lang="en-ID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6F9702-BBA4-1716-4786-725EC9C4C0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5"/>
          <a:stretch/>
        </p:blipFill>
        <p:spPr bwMode="auto">
          <a:xfrm>
            <a:off x="609600" y="2374492"/>
            <a:ext cx="3440540" cy="35310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25ED91-E4EB-AA29-5814-0DC8DF664D49}"/>
                  </a:ext>
                </a:extLst>
              </p:cNvPr>
              <p:cNvSpPr txBox="1"/>
              <p:nvPr/>
            </p:nvSpPr>
            <p:spPr>
              <a:xfrm>
                <a:off x="3973053" y="3733456"/>
                <a:ext cx="47527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33+48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33+7+48+12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100%=81%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25ED91-E4EB-AA29-5814-0DC8DF664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53" y="3733456"/>
                <a:ext cx="4752753" cy="617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21BDD316-4C24-5629-BFEE-C375B7AD0D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22"/>
          <a:stretch/>
        </p:blipFill>
        <p:spPr bwMode="auto">
          <a:xfrm>
            <a:off x="630865" y="6548644"/>
            <a:ext cx="3454068" cy="3553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B878CA-7486-3C42-5583-5FB25AF896B6}"/>
                  </a:ext>
                </a:extLst>
              </p:cNvPr>
              <p:cNvSpPr txBox="1"/>
              <p:nvPr/>
            </p:nvSpPr>
            <p:spPr>
              <a:xfrm>
                <a:off x="3973053" y="7964988"/>
                <a:ext cx="4942347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60+109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60+7+109+24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100%=84,5%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B878CA-7486-3C42-5583-5FB25AF8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53" y="7964988"/>
                <a:ext cx="4942347" cy="617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2B79ECB-1EEC-05F3-3243-6C7FF0EECF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12"/>
          <a:stretch/>
        </p:blipFill>
        <p:spPr bwMode="auto">
          <a:xfrm>
            <a:off x="8920076" y="2410618"/>
            <a:ext cx="3341868" cy="3445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9AF971-1A96-0A44-ED13-0227A1BB3DEF}"/>
                  </a:ext>
                </a:extLst>
              </p:cNvPr>
              <p:cNvSpPr txBox="1"/>
              <p:nvPr/>
            </p:nvSpPr>
            <p:spPr>
              <a:xfrm>
                <a:off x="12324648" y="3755926"/>
                <a:ext cx="51337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84+172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84+11+172+33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100%=85,33%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9AF971-1A96-0A44-ED13-0227A1BB3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648" y="3755926"/>
                <a:ext cx="5133753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8B436EC3-52D8-7B5A-E767-0D7BC3FAA66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12"/>
          <a:stretch/>
        </p:blipFill>
        <p:spPr bwMode="auto">
          <a:xfrm>
            <a:off x="8915400" y="6545538"/>
            <a:ext cx="3404611" cy="3477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723978-DAB6-0307-10F7-23623946F9A3}"/>
                  </a:ext>
                </a:extLst>
              </p:cNvPr>
              <p:cNvSpPr txBox="1"/>
              <p:nvPr/>
            </p:nvSpPr>
            <p:spPr>
              <a:xfrm>
                <a:off x="12289486" y="7881977"/>
                <a:ext cx="5340257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104+229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104+14+229+53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100%=83,25%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4723978-DAB6-0307-10F7-23623946F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9486" y="7881977"/>
                <a:ext cx="5340257" cy="617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53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21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FBB9C-D2E3-68CE-E8D6-FC312D2BC13C}"/>
              </a:ext>
            </a:extLst>
          </p:cNvPr>
          <p:cNvSpPr txBox="1"/>
          <p:nvPr/>
        </p:nvSpPr>
        <p:spPr>
          <a:xfrm>
            <a:off x="602990" y="1714500"/>
            <a:ext cx="816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perbandingan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SVM + QER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rasio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seleksi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fitur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50% :</a:t>
            </a:r>
            <a:endParaRPr lang="en-ID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EA66DE-8D62-F485-6782-C07F0FBAC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1" y="2933700"/>
            <a:ext cx="9050942" cy="574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6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19099-2385-9B7F-AECE-E0B80056E70F}"/>
              </a:ext>
            </a:extLst>
          </p:cNvPr>
          <p:cNvSpPr txBox="1"/>
          <p:nvPr/>
        </p:nvSpPr>
        <p:spPr>
          <a:xfrm>
            <a:off x="596072" y="1891916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90:10.</a:t>
            </a:r>
            <a:endParaRPr lang="en-ID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10CAD6-E317-98FD-927D-57E0B81428A2}"/>
              </a:ext>
            </a:extLst>
          </p:cNvPr>
          <p:cNvSpPr txBox="1"/>
          <p:nvPr/>
        </p:nvSpPr>
        <p:spPr>
          <a:xfrm>
            <a:off x="596072" y="5981700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80:20.</a:t>
            </a:r>
            <a:endParaRPr lang="en-ID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098C2E-537D-0BD9-1C2D-343F18875340}"/>
              </a:ext>
            </a:extLst>
          </p:cNvPr>
          <p:cNvSpPr txBox="1"/>
          <p:nvPr/>
        </p:nvSpPr>
        <p:spPr>
          <a:xfrm>
            <a:off x="8890332" y="1879887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70:30.</a:t>
            </a:r>
            <a:endParaRPr lang="en-ID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85D253-B338-DFA3-5DAF-138D3DBBFFFC}"/>
              </a:ext>
            </a:extLst>
          </p:cNvPr>
          <p:cNvSpPr txBox="1"/>
          <p:nvPr/>
        </p:nvSpPr>
        <p:spPr>
          <a:xfrm>
            <a:off x="8890332" y="5976754"/>
            <a:ext cx="3606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60:40.</a:t>
            </a:r>
            <a:endParaRPr lang="en-ID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99F43E-2708-4D12-4541-9EE5E265A8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3"/>
          <a:stretch/>
        </p:blipFill>
        <p:spPr bwMode="auto">
          <a:xfrm>
            <a:off x="634409" y="2389909"/>
            <a:ext cx="3350032" cy="3445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7378C2-D991-FADA-CEF2-7D10BE350B39}"/>
                  </a:ext>
                </a:extLst>
              </p:cNvPr>
              <p:cNvSpPr txBox="1"/>
              <p:nvPr/>
            </p:nvSpPr>
            <p:spPr>
              <a:xfrm>
                <a:off x="4084933" y="3801436"/>
                <a:ext cx="4524153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38+51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38+4+51+7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100%=89%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7378C2-D991-FADA-CEF2-7D10BE350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33" y="3801436"/>
                <a:ext cx="4524153" cy="622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BD8090B-2549-94A4-C23F-70BE2013B0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55"/>
          <a:stretch/>
        </p:blipFill>
        <p:spPr bwMode="auto">
          <a:xfrm>
            <a:off x="634409" y="6545538"/>
            <a:ext cx="3350032" cy="35197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1602A2-38B4-1F12-55A0-FC6B627094FD}"/>
                  </a:ext>
                </a:extLst>
              </p:cNvPr>
              <p:cNvSpPr txBox="1"/>
              <p:nvPr/>
            </p:nvSpPr>
            <p:spPr>
              <a:xfrm>
                <a:off x="3970222" y="7897091"/>
                <a:ext cx="49051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71+110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71+6+110+13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100%=90,5%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1602A2-38B4-1F12-55A0-FC6B62709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222" y="7897091"/>
                <a:ext cx="4905153" cy="617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A78B02DE-887F-58B4-23BD-F22C668E6D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67" t="2064"/>
          <a:stretch/>
        </p:blipFill>
        <p:spPr bwMode="auto">
          <a:xfrm>
            <a:off x="8915400" y="2400300"/>
            <a:ext cx="3355172" cy="3469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AD95D5-CEC2-99F9-B536-8E808F496D3B}"/>
                  </a:ext>
                </a:extLst>
              </p:cNvPr>
              <p:cNvSpPr txBox="1"/>
              <p:nvPr/>
            </p:nvSpPr>
            <p:spPr>
              <a:xfrm>
                <a:off x="12276879" y="3755926"/>
                <a:ext cx="47527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99+174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99+9+174+18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100%=91%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AD95D5-CEC2-99F9-B536-8E808F496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879" y="3755926"/>
                <a:ext cx="4752753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03B8951B-2B00-209A-E7A7-C13F5C31A3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400" y="6548434"/>
            <a:ext cx="3374086" cy="34466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4063747-B0CF-3E39-FD18-03C7844AB472}"/>
                  </a:ext>
                </a:extLst>
              </p:cNvPr>
              <p:cNvSpPr txBox="1"/>
              <p:nvPr/>
            </p:nvSpPr>
            <p:spPr>
              <a:xfrm>
                <a:off x="12270572" y="7862917"/>
                <a:ext cx="5340257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128+233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128+10+233+29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100%=90,25%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4063747-B0CF-3E39-FD18-03C7844A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0572" y="7862917"/>
                <a:ext cx="5340257" cy="617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037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FBB9C-D2E3-68CE-E8D6-FC312D2BC13C}"/>
              </a:ext>
            </a:extLst>
          </p:cNvPr>
          <p:cNvSpPr txBox="1"/>
          <p:nvPr/>
        </p:nvSpPr>
        <p:spPr>
          <a:xfrm>
            <a:off x="602990" y="1714500"/>
            <a:ext cx="816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perbandingan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SVM + QER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rasio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seleksi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fitur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75% :</a:t>
            </a:r>
            <a:endParaRPr lang="en-ID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F4EC30-1332-6039-1188-8BE6A341E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583" y="2933700"/>
            <a:ext cx="9710833" cy="54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0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19099-2385-9B7F-AECE-E0B80056E70F}"/>
              </a:ext>
            </a:extLst>
          </p:cNvPr>
          <p:cNvSpPr txBox="1"/>
          <p:nvPr/>
        </p:nvSpPr>
        <p:spPr>
          <a:xfrm>
            <a:off x="596072" y="1891916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90:10.</a:t>
            </a:r>
            <a:endParaRPr lang="en-ID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10CAD6-E317-98FD-927D-57E0B81428A2}"/>
              </a:ext>
            </a:extLst>
          </p:cNvPr>
          <p:cNvSpPr txBox="1"/>
          <p:nvPr/>
        </p:nvSpPr>
        <p:spPr>
          <a:xfrm>
            <a:off x="596072" y="5981700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80:20.</a:t>
            </a:r>
            <a:endParaRPr lang="en-ID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098C2E-537D-0BD9-1C2D-343F18875340}"/>
              </a:ext>
            </a:extLst>
          </p:cNvPr>
          <p:cNvSpPr txBox="1"/>
          <p:nvPr/>
        </p:nvSpPr>
        <p:spPr>
          <a:xfrm>
            <a:off x="8890332" y="1879887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70:30.</a:t>
            </a:r>
            <a:endParaRPr lang="en-ID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85D253-B338-DFA3-5DAF-138D3DBBFFFC}"/>
              </a:ext>
            </a:extLst>
          </p:cNvPr>
          <p:cNvSpPr txBox="1"/>
          <p:nvPr/>
        </p:nvSpPr>
        <p:spPr>
          <a:xfrm>
            <a:off x="8890332" y="5976754"/>
            <a:ext cx="3606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60:40.</a:t>
            </a:r>
            <a:endParaRPr lang="en-ID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66B6F9-C4F9-06A2-DE3A-CCD6B94B4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09" y="2423954"/>
            <a:ext cx="3348609" cy="34693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DDA426-D905-2EB2-DA0E-CD6FDB801A04}"/>
                  </a:ext>
                </a:extLst>
              </p:cNvPr>
              <p:cNvSpPr txBox="1"/>
              <p:nvPr/>
            </p:nvSpPr>
            <p:spPr>
              <a:xfrm>
                <a:off x="4050140" y="3807922"/>
                <a:ext cx="4524153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41+52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41+3+52+4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100%=93%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DDA426-D905-2EB2-DA0E-CD6FDB801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140" y="3807922"/>
                <a:ext cx="4524153" cy="622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6AE00F-7D95-CB3F-55E8-F385B3FC90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17"/>
          <a:stretch/>
        </p:blipFill>
        <p:spPr bwMode="auto">
          <a:xfrm>
            <a:off x="596072" y="6548433"/>
            <a:ext cx="3374020" cy="34466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4C32DF-E38D-13C5-4D95-BC518FB83FD1}"/>
                  </a:ext>
                </a:extLst>
              </p:cNvPr>
              <p:cNvSpPr txBox="1"/>
              <p:nvPr/>
            </p:nvSpPr>
            <p:spPr>
              <a:xfrm>
                <a:off x="3956279" y="7857338"/>
                <a:ext cx="4676553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75+111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75+5+111+9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100%=93%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4C32DF-E38D-13C5-4D95-BC518FB83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279" y="7857338"/>
                <a:ext cx="4676553" cy="622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D273B916-42E0-8719-E8E5-1D56957C6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2474722"/>
            <a:ext cx="3354669" cy="34185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D905BB-7927-1E9E-2AF4-55D273E515CC}"/>
                  </a:ext>
                </a:extLst>
              </p:cNvPr>
              <p:cNvSpPr txBox="1"/>
              <p:nvPr/>
            </p:nvSpPr>
            <p:spPr>
              <a:xfrm>
                <a:off x="12360609" y="3807922"/>
                <a:ext cx="51337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100+174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100+9+174+17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100%=91,33%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D905BB-7927-1E9E-2AF4-55D273E51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609" y="3807922"/>
                <a:ext cx="5133753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F1A56827-A5CB-9CE7-EC53-96D87F0E0F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0332" y="6561336"/>
            <a:ext cx="3382698" cy="34466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531F1B-CB8F-D8EC-035B-B4374FC5EBC7}"/>
                  </a:ext>
                </a:extLst>
              </p:cNvPr>
              <p:cNvSpPr txBox="1"/>
              <p:nvPr/>
            </p:nvSpPr>
            <p:spPr>
              <a:xfrm>
                <a:off x="12339140" y="7876398"/>
                <a:ext cx="51337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129+233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129+10+233+28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100%=90,5%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531F1B-CB8F-D8EC-035B-B4374FC5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9140" y="7876398"/>
                <a:ext cx="5133753" cy="617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204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FBB9C-D2E3-68CE-E8D6-FC312D2BC13C}"/>
              </a:ext>
            </a:extLst>
          </p:cNvPr>
          <p:cNvSpPr txBox="1"/>
          <p:nvPr/>
        </p:nvSpPr>
        <p:spPr>
          <a:xfrm>
            <a:off x="602990" y="1714500"/>
            <a:ext cx="8388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Mukta Mahee"/>
              </a:rPr>
              <a:t>Hasil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perbandingan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SVM + QER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rasio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seleksi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fitur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100% :</a:t>
            </a:r>
            <a:endParaRPr lang="en-ID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FFCC30-DB76-FDE7-35F6-08C469DADF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9"/>
          <a:stretch/>
        </p:blipFill>
        <p:spPr bwMode="auto">
          <a:xfrm>
            <a:off x="5311904" y="2997010"/>
            <a:ext cx="9296400" cy="60521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240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990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000" dirty="0" err="1">
                <a:solidFill>
                  <a:srgbClr val="FFFFFF"/>
                </a:solidFill>
                <a:latin typeface="Heebo Bold"/>
              </a:rPr>
              <a:t>Analisis</a:t>
            </a:r>
            <a:r>
              <a:rPr lang="en-US" sz="4000" dirty="0">
                <a:solidFill>
                  <a:srgbClr val="FFFFFF"/>
                </a:solidFill>
                <a:latin typeface="Heebo Bold"/>
              </a:rPr>
              <a:t> dan Uji Coba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19099-2385-9B7F-AECE-E0B80056E70F}"/>
              </a:ext>
            </a:extLst>
          </p:cNvPr>
          <p:cNvSpPr txBox="1"/>
          <p:nvPr/>
        </p:nvSpPr>
        <p:spPr>
          <a:xfrm>
            <a:off x="596072" y="1891916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90:10.</a:t>
            </a:r>
            <a:endParaRPr lang="en-ID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10CAD6-E317-98FD-927D-57E0B81428A2}"/>
              </a:ext>
            </a:extLst>
          </p:cNvPr>
          <p:cNvSpPr txBox="1"/>
          <p:nvPr/>
        </p:nvSpPr>
        <p:spPr>
          <a:xfrm>
            <a:off x="596072" y="5981700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80:20.</a:t>
            </a:r>
            <a:endParaRPr lang="en-ID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098C2E-537D-0BD9-1C2D-343F18875340}"/>
              </a:ext>
            </a:extLst>
          </p:cNvPr>
          <p:cNvSpPr txBox="1"/>
          <p:nvPr/>
        </p:nvSpPr>
        <p:spPr>
          <a:xfrm>
            <a:off x="8890332" y="1879887"/>
            <a:ext cx="3454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70:30.</a:t>
            </a:r>
            <a:endParaRPr lang="en-ID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85D253-B338-DFA3-5DAF-138D3DBBFFFC}"/>
              </a:ext>
            </a:extLst>
          </p:cNvPr>
          <p:cNvSpPr txBox="1"/>
          <p:nvPr/>
        </p:nvSpPr>
        <p:spPr>
          <a:xfrm>
            <a:off x="8890332" y="5976754"/>
            <a:ext cx="3606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Pembagian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dataset 60:40.</a:t>
            </a:r>
            <a:endParaRPr lang="en-ID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52EC07-FF54-E3FD-480E-99FB05AFD9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6"/>
          <a:stretch/>
        </p:blipFill>
        <p:spPr bwMode="auto">
          <a:xfrm>
            <a:off x="617076" y="2400300"/>
            <a:ext cx="3371484" cy="3469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895B69-2D6D-E956-2E34-101453F755AD}"/>
                  </a:ext>
                </a:extLst>
              </p:cNvPr>
              <p:cNvSpPr txBox="1"/>
              <p:nvPr/>
            </p:nvSpPr>
            <p:spPr>
              <a:xfrm>
                <a:off x="4059809" y="3790284"/>
                <a:ext cx="4524153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40+52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40+3+52+5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100%=92%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895B69-2D6D-E956-2E34-101453F75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09" y="3790284"/>
                <a:ext cx="4524153" cy="6229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A7626C84-4E1C-DF32-2BEC-C32DE69A4A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88"/>
          <a:stretch/>
        </p:blipFill>
        <p:spPr bwMode="auto">
          <a:xfrm>
            <a:off x="617075" y="6506546"/>
            <a:ext cx="3350059" cy="34466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FCF14D-A1C0-6772-B304-D9246B7EE91B}"/>
                  </a:ext>
                </a:extLst>
              </p:cNvPr>
              <p:cNvSpPr txBox="1"/>
              <p:nvPr/>
            </p:nvSpPr>
            <p:spPr>
              <a:xfrm>
                <a:off x="3939048" y="7825110"/>
                <a:ext cx="47527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77+111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77+5+111+7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100%=94%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9FCF14D-A1C0-6772-B304-D9246B7EE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048" y="7825110"/>
                <a:ext cx="4752753" cy="617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92F9E40A-7A10-5354-2B8D-FD571A8918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38"/>
          <a:stretch/>
        </p:blipFill>
        <p:spPr bwMode="auto">
          <a:xfrm>
            <a:off x="8911561" y="2400299"/>
            <a:ext cx="3337020" cy="3466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C4E8A9-2888-96A9-BCAF-CF064EDA9067}"/>
                  </a:ext>
                </a:extLst>
              </p:cNvPr>
              <p:cNvSpPr txBox="1"/>
              <p:nvPr/>
            </p:nvSpPr>
            <p:spPr>
              <a:xfrm>
                <a:off x="12248581" y="3824445"/>
                <a:ext cx="49813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103+176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103+7+176+14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100%=93%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C4E8A9-2888-96A9-BCAF-CF064EDA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581" y="3824445"/>
                <a:ext cx="4981353" cy="617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BB41AEC-93CB-D97B-3914-7E907B27899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294" r="2294"/>
          <a:stretch/>
        </p:blipFill>
        <p:spPr bwMode="auto">
          <a:xfrm>
            <a:off x="8911561" y="6541224"/>
            <a:ext cx="3311358" cy="34466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25CFDD-DE7F-FDEA-9A36-56753BAD3B5E}"/>
                  </a:ext>
                </a:extLst>
              </p:cNvPr>
              <p:cNvSpPr txBox="1"/>
              <p:nvPr/>
            </p:nvSpPr>
            <p:spPr>
              <a:xfrm>
                <a:off x="12222963" y="7829834"/>
                <a:ext cx="498135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D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kurasi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133+231</m:t>
                          </m:r>
                        </m:num>
                        <m:den>
                          <m:r>
                            <a:rPr lang="en-ID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133+12+231+24</m:t>
                          </m:r>
                        </m:den>
                      </m:f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D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100%=91%</m:t>
                      </m:r>
                    </m:oMath>
                  </m:oMathPara>
                </a14:m>
                <a:endParaRPr lang="en-ID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25CFDD-DE7F-FDEA-9A36-56753BAD3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963" y="7829834"/>
                <a:ext cx="4981353" cy="617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67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102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800" dirty="0" err="1">
                <a:solidFill>
                  <a:srgbClr val="FFFFFF"/>
                </a:solidFill>
                <a:latin typeface="Heebo Bold"/>
              </a:rPr>
              <a:t>Implementasi</a:t>
            </a:r>
            <a:r>
              <a:rPr lang="en-US" sz="4800" dirty="0">
                <a:solidFill>
                  <a:srgbClr val="FFFFFF"/>
                </a:solidFill>
                <a:latin typeface="Heebo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eebo Bold"/>
              </a:rPr>
              <a:t>Sistem</a:t>
            </a:r>
            <a:endParaRPr lang="en-US" sz="4800" dirty="0">
              <a:solidFill>
                <a:srgbClr val="FFFFFF"/>
              </a:solidFill>
              <a:latin typeface="Heeb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27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4248A-D9DC-4F19-2548-1244764CCD2F}"/>
              </a:ext>
            </a:extLst>
          </p:cNvPr>
          <p:cNvSpPr txBox="1"/>
          <p:nvPr/>
        </p:nvSpPr>
        <p:spPr>
          <a:xfrm>
            <a:off x="5515008" y="1782009"/>
            <a:ext cx="2766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Mukta Mahee"/>
              </a:rPr>
              <a:t>Tampilan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Halaman Home :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A8E03-7979-CDF1-A5AC-97CBEB3790FE}"/>
              </a:ext>
            </a:extLst>
          </p:cNvPr>
          <p:cNvSpPr txBox="1"/>
          <p:nvPr/>
        </p:nvSpPr>
        <p:spPr>
          <a:xfrm>
            <a:off x="740858" y="5307367"/>
            <a:ext cx="4201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Mukta Mahee"/>
              </a:rPr>
              <a:t>Tampilan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Halaman </a:t>
            </a:r>
            <a:r>
              <a:rPr lang="en-US" dirty="0" err="1">
                <a:solidFill>
                  <a:srgbClr val="FFFFFF"/>
                </a:solidFill>
                <a:latin typeface="Mukta Mahee"/>
              </a:rPr>
              <a:t>Dosen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ukta Mahee"/>
              </a:rPr>
              <a:t>Pembimbing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:</a:t>
            </a:r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D7DED5-AB89-AB24-E228-42BC8051DC18}"/>
              </a:ext>
            </a:extLst>
          </p:cNvPr>
          <p:cNvSpPr txBox="1"/>
          <p:nvPr/>
        </p:nvSpPr>
        <p:spPr>
          <a:xfrm>
            <a:off x="9975821" y="5317729"/>
            <a:ext cx="3501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Mukta Mahee"/>
              </a:rPr>
              <a:t>Tampilan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Halaman </a:t>
            </a:r>
            <a:r>
              <a:rPr lang="en-US" dirty="0" err="1">
                <a:solidFill>
                  <a:srgbClr val="FFFFFF"/>
                </a:solidFill>
                <a:latin typeface="Mukta Mahee"/>
              </a:rPr>
              <a:t>Dosen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ukta Mahee"/>
              </a:rPr>
              <a:t>Penguji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: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EF7542-E2A8-EEE7-8F84-29F4D1C6E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666" y="2180845"/>
            <a:ext cx="7080667" cy="3156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9AF425-DDFD-56B7-4E03-85B20260A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95" y="5726033"/>
            <a:ext cx="7465457" cy="331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AB729C-2889-B865-ED5D-0051F5E3F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7059" y="5676699"/>
            <a:ext cx="7400083" cy="33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38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102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4800" dirty="0" err="1">
                <a:solidFill>
                  <a:srgbClr val="FFFFFF"/>
                </a:solidFill>
                <a:latin typeface="Heebo Bold"/>
              </a:rPr>
              <a:t>Implementasi</a:t>
            </a:r>
            <a:r>
              <a:rPr lang="en-US" sz="4800" dirty="0">
                <a:solidFill>
                  <a:srgbClr val="FFFFFF"/>
                </a:solidFill>
                <a:latin typeface="Heebo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eebo Bold"/>
              </a:rPr>
              <a:t>Sistem</a:t>
            </a:r>
            <a:endParaRPr lang="en-US" sz="4800" dirty="0">
              <a:solidFill>
                <a:srgbClr val="FFFFFF"/>
              </a:solidFill>
              <a:latin typeface="Heeb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28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4248A-D9DC-4F19-2548-1244764CCD2F}"/>
              </a:ext>
            </a:extLst>
          </p:cNvPr>
          <p:cNvSpPr txBox="1"/>
          <p:nvPr/>
        </p:nvSpPr>
        <p:spPr>
          <a:xfrm>
            <a:off x="775598" y="1883254"/>
            <a:ext cx="3781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Mukta Mahee"/>
              </a:rPr>
              <a:t>Tampilan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Halaman </a:t>
            </a:r>
            <a:r>
              <a:rPr lang="en-US" dirty="0" err="1">
                <a:solidFill>
                  <a:srgbClr val="FFFFFF"/>
                </a:solidFill>
                <a:latin typeface="Mukta Mahee"/>
              </a:rPr>
              <a:t>Deskripsi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Dataset :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EC4C0-BDA6-F448-F3B7-D350BAF76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97" y="2344027"/>
            <a:ext cx="4745703" cy="21254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71FE44-E3CE-85AC-0073-C1A223DD9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27" y="4662721"/>
            <a:ext cx="4681113" cy="21254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1F071B-0A3C-CA1B-C90E-5BBCCB85C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422" y="6975213"/>
            <a:ext cx="4687359" cy="21191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ABA1AD-5F38-FC02-90BE-E3CC93A57207}"/>
              </a:ext>
            </a:extLst>
          </p:cNvPr>
          <p:cNvSpPr txBox="1"/>
          <p:nvPr/>
        </p:nvSpPr>
        <p:spPr>
          <a:xfrm>
            <a:off x="6131394" y="1883254"/>
            <a:ext cx="3485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Mukta Mahee"/>
              </a:rPr>
              <a:t>Tampilan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Halaman Hasil </a:t>
            </a:r>
            <a:r>
              <a:rPr lang="en-US" dirty="0" err="1">
                <a:solidFill>
                  <a:srgbClr val="FFFFFF"/>
                </a:solidFill>
                <a:latin typeface="Mukta Mahee"/>
              </a:rPr>
              <a:t>Akurasi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:</a:t>
            </a:r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9E5E19-D3C1-EE05-4A32-36ABD4B2D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1394" y="2333875"/>
            <a:ext cx="4841406" cy="21609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197F3A-5EF3-AE3A-7C42-E68A8157A1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2280" y="4662721"/>
            <a:ext cx="4830887" cy="21609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DAD68F-0D5E-BCDD-1EF5-1F950ED894C1}"/>
              </a:ext>
            </a:extLst>
          </p:cNvPr>
          <p:cNvSpPr txBox="1"/>
          <p:nvPr/>
        </p:nvSpPr>
        <p:spPr>
          <a:xfrm>
            <a:off x="11754474" y="1879887"/>
            <a:ext cx="3485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Mukta Mahee"/>
              </a:rPr>
              <a:t>Tampilan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Halaman </a:t>
            </a:r>
            <a:r>
              <a:rPr lang="en-US" dirty="0" err="1">
                <a:solidFill>
                  <a:srgbClr val="FFFFFF"/>
                </a:solidFill>
                <a:latin typeface="Mukta Mahee"/>
              </a:rPr>
              <a:t>Implementasi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:</a:t>
            </a:r>
            <a:endParaRPr lang="en-ID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4D2246B-429D-CC38-412B-B0208A864E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93136" y="2343679"/>
            <a:ext cx="4742264" cy="21511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48ABC8-4C9E-EAA7-5922-E643F7B110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21076" y="4644249"/>
            <a:ext cx="4681112" cy="20894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95D9FF-3B14-C0D1-2F14-51923F6227E6}"/>
              </a:ext>
            </a:extLst>
          </p:cNvPr>
          <p:cNvSpPr txBox="1"/>
          <p:nvPr/>
        </p:nvSpPr>
        <p:spPr>
          <a:xfrm>
            <a:off x="6172940" y="7243395"/>
            <a:ext cx="3485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Mukta Mahee"/>
              </a:rPr>
              <a:t>Tampilan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Halaman </a:t>
            </a:r>
            <a:r>
              <a:rPr lang="en-US" dirty="0" err="1">
                <a:solidFill>
                  <a:srgbClr val="FFFFFF"/>
                </a:solidFill>
                <a:latin typeface="Mukta Mahee"/>
              </a:rPr>
              <a:t>Tentang</a:t>
            </a:r>
            <a:r>
              <a:rPr lang="en-US" dirty="0">
                <a:solidFill>
                  <a:srgbClr val="FFFFFF"/>
                </a:solidFill>
                <a:latin typeface="Mukta Mahee"/>
              </a:rPr>
              <a:t> Kami :</a:t>
            </a:r>
            <a:endParaRPr lang="en-ID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587C47-7D5A-963D-2DDF-A39B26B7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2619" y="7612727"/>
            <a:ext cx="5181745" cy="23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37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5476" y="1497551"/>
            <a:ext cx="3259524" cy="365454"/>
            <a:chOff x="0" y="0"/>
            <a:chExt cx="1757475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7475" cy="89877"/>
            </a:xfrm>
            <a:custGeom>
              <a:avLst/>
              <a:gdLst/>
              <a:ahLst/>
              <a:cxnLst/>
              <a:rect l="l" t="t" r="r" b="b"/>
              <a:pathLst>
                <a:path w="1757475" h="89877">
                  <a:moveTo>
                    <a:pt x="0" y="0"/>
                  </a:moveTo>
                  <a:lnTo>
                    <a:pt x="1757475" y="0"/>
                  </a:lnTo>
                  <a:lnTo>
                    <a:pt x="1757475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31798" y="1028700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7259300" y="-368611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6646773" y="1028700"/>
            <a:ext cx="2573427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000000"/>
                </a:solidFill>
                <a:latin typeface="Heebo Bold"/>
              </a:rPr>
              <a:t>Penutup</a:t>
            </a:r>
            <a:endParaRPr lang="en-US" sz="5000" dirty="0">
              <a:solidFill>
                <a:srgbClr val="000000"/>
              </a:solidFill>
              <a:latin typeface="Heeb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2853" y="635000"/>
            <a:ext cx="3486655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eebo Bold"/>
              </a:rPr>
              <a:t>29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20464" y="328353"/>
            <a:ext cx="1648336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 dirty="0">
                <a:solidFill>
                  <a:srgbClr val="000000"/>
                </a:solidFill>
                <a:latin typeface="Heebo Bold"/>
              </a:rPr>
              <a:t>BAB V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3DAD800F-DD2E-A738-3AB7-B91CCE77135A}"/>
              </a:ext>
            </a:extLst>
          </p:cNvPr>
          <p:cNvGrpSpPr/>
          <p:nvPr/>
        </p:nvGrpSpPr>
        <p:grpSpPr>
          <a:xfrm>
            <a:off x="679733" y="1790700"/>
            <a:ext cx="2265751" cy="365454"/>
            <a:chOff x="0" y="0"/>
            <a:chExt cx="1757475" cy="89877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FD51C7C0-1ADF-6E4D-77EB-AE6F9927532A}"/>
                </a:ext>
              </a:extLst>
            </p:cNvPr>
            <p:cNvSpPr/>
            <p:nvPr/>
          </p:nvSpPr>
          <p:spPr>
            <a:xfrm>
              <a:off x="0" y="0"/>
              <a:ext cx="1757475" cy="89877"/>
            </a:xfrm>
            <a:custGeom>
              <a:avLst/>
              <a:gdLst/>
              <a:ahLst/>
              <a:cxnLst/>
              <a:rect l="l" t="t" r="r" b="b"/>
              <a:pathLst>
                <a:path w="1757475" h="89877">
                  <a:moveTo>
                    <a:pt x="0" y="0"/>
                  </a:moveTo>
                  <a:lnTo>
                    <a:pt x="1757475" y="0"/>
                  </a:lnTo>
                  <a:lnTo>
                    <a:pt x="1757475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FA5E8C32-D07A-47C4-34B6-68091378CD4B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C9B8E782-CA7D-D643-89DB-D5682CFE58A7}"/>
              </a:ext>
            </a:extLst>
          </p:cNvPr>
          <p:cNvSpPr txBox="1"/>
          <p:nvPr/>
        </p:nvSpPr>
        <p:spPr>
          <a:xfrm>
            <a:off x="731477" y="1409700"/>
            <a:ext cx="2036854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800" dirty="0">
                <a:solidFill>
                  <a:srgbClr val="000000"/>
                </a:solidFill>
                <a:latin typeface="Heebo Bold"/>
              </a:rPr>
              <a:t>Kesimpulan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7A4991-55D4-807E-92CD-44CE2ABF618C}"/>
              </a:ext>
            </a:extLst>
          </p:cNvPr>
          <p:cNvSpPr txBox="1"/>
          <p:nvPr/>
        </p:nvSpPr>
        <p:spPr>
          <a:xfrm>
            <a:off x="0" y="2171700"/>
            <a:ext cx="18288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200" dirty="0" err="1"/>
              <a:t>Berdasarkan</a:t>
            </a:r>
            <a:r>
              <a:rPr lang="en-ID" sz="2200" dirty="0"/>
              <a:t> </a:t>
            </a:r>
            <a:r>
              <a:rPr lang="en-ID" sz="2200" dirty="0" err="1"/>
              <a:t>hasil</a:t>
            </a:r>
            <a:r>
              <a:rPr lang="en-ID" sz="2200" dirty="0"/>
              <a:t> </a:t>
            </a:r>
            <a:r>
              <a:rPr lang="en-ID" sz="2200" dirty="0" err="1"/>
              <a:t>penelitian</a:t>
            </a:r>
            <a:r>
              <a:rPr lang="en-ID" sz="2200" dirty="0"/>
              <a:t>, </a:t>
            </a:r>
            <a:r>
              <a:rPr lang="en-ID" sz="2200" dirty="0" err="1"/>
              <a:t>pengujian</a:t>
            </a:r>
            <a:r>
              <a:rPr lang="en-ID" sz="2200" dirty="0"/>
              <a:t>, dan </a:t>
            </a:r>
            <a:r>
              <a:rPr lang="en-ID" sz="2200" dirty="0" err="1"/>
              <a:t>analisis</a:t>
            </a:r>
            <a:r>
              <a:rPr lang="en-ID" sz="2200" dirty="0"/>
              <a:t> yang </a:t>
            </a:r>
            <a:r>
              <a:rPr lang="en-ID" sz="2200" dirty="0" err="1"/>
              <a:t>telah</a:t>
            </a:r>
            <a:r>
              <a:rPr lang="en-ID" sz="2200" dirty="0"/>
              <a:t> </a:t>
            </a:r>
            <a:r>
              <a:rPr lang="en-ID" sz="2200" dirty="0" err="1"/>
              <a:t>dilakukan</a:t>
            </a:r>
            <a:r>
              <a:rPr lang="en-ID" sz="2200" dirty="0"/>
              <a:t>, </a:t>
            </a:r>
            <a:r>
              <a:rPr lang="en-ID" sz="2200" dirty="0" err="1"/>
              <a:t>beberapa</a:t>
            </a:r>
            <a:r>
              <a:rPr lang="en-ID" sz="2200" dirty="0"/>
              <a:t> </a:t>
            </a:r>
            <a:r>
              <a:rPr lang="en-ID" sz="2200" dirty="0" err="1"/>
              <a:t>kesimpulan</a:t>
            </a:r>
            <a:r>
              <a:rPr lang="en-ID" sz="2200" dirty="0"/>
              <a:t> </a:t>
            </a:r>
            <a:r>
              <a:rPr lang="en-ID" sz="2200" dirty="0" err="1"/>
              <a:t>dapat</a:t>
            </a:r>
            <a:r>
              <a:rPr lang="en-ID" sz="2200" dirty="0"/>
              <a:t> </a:t>
            </a:r>
            <a:r>
              <a:rPr lang="en-ID" sz="2200" dirty="0" err="1"/>
              <a:t>diambil</a:t>
            </a:r>
            <a:r>
              <a:rPr lang="en-ID" sz="2200" dirty="0"/>
              <a:t>:</a:t>
            </a:r>
          </a:p>
          <a:p>
            <a:pPr marL="342900" indent="-342900">
              <a:buAutoNum type="arabicPeriod"/>
            </a:pPr>
            <a:r>
              <a:rPr lang="en-ID" sz="2200" dirty="0" err="1"/>
              <a:t>Penelitian</a:t>
            </a:r>
            <a:r>
              <a:rPr lang="en-ID" sz="2200" dirty="0"/>
              <a:t>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memiliki</a:t>
            </a:r>
            <a:r>
              <a:rPr lang="en-ID" sz="2200" dirty="0"/>
              <a:t> lima </a:t>
            </a:r>
            <a:r>
              <a:rPr lang="en-ID" sz="2200" dirty="0" err="1"/>
              <a:t>tahap</a:t>
            </a:r>
            <a:r>
              <a:rPr lang="en-ID" sz="2200" dirty="0"/>
              <a:t> </a:t>
            </a:r>
            <a:r>
              <a:rPr lang="en-ID" sz="2200" dirty="0" err="1"/>
              <a:t>utama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sistem</a:t>
            </a:r>
            <a:r>
              <a:rPr lang="en-ID" sz="2200" dirty="0"/>
              <a:t> </a:t>
            </a:r>
            <a:r>
              <a:rPr lang="en-ID" sz="2200" dirty="0" err="1"/>
              <a:t>analisis</a:t>
            </a:r>
            <a:r>
              <a:rPr lang="en-ID" sz="2200" dirty="0"/>
              <a:t> </a:t>
            </a:r>
            <a:r>
              <a:rPr lang="en-ID" sz="2200" dirty="0" err="1"/>
              <a:t>sentimen</a:t>
            </a:r>
            <a:r>
              <a:rPr lang="en-ID" sz="2200" dirty="0"/>
              <a:t>, </a:t>
            </a:r>
            <a:r>
              <a:rPr lang="en-ID" sz="2200" dirty="0" err="1"/>
              <a:t>melibatkan</a:t>
            </a:r>
            <a:r>
              <a:rPr lang="en-ID" sz="2200" dirty="0"/>
              <a:t> preprocessing data, </a:t>
            </a:r>
            <a:r>
              <a:rPr lang="en-ID" sz="2200" dirty="0" err="1"/>
              <a:t>perhitungan</a:t>
            </a:r>
            <a:r>
              <a:rPr lang="en-ID" sz="2200" dirty="0"/>
              <a:t> Term Frequency-Inverse Document Frequency (TF-IDF) pada </a:t>
            </a:r>
            <a:r>
              <a:rPr lang="en-ID" sz="2200" dirty="0" err="1"/>
              <a:t>seluruh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data uji dan </a:t>
            </a:r>
            <a:r>
              <a:rPr lang="en-ID" sz="2200" dirty="0" err="1"/>
              <a:t>latih</a:t>
            </a:r>
            <a:r>
              <a:rPr lang="en-ID" sz="2200" dirty="0"/>
              <a:t>, </a:t>
            </a:r>
            <a:r>
              <a:rPr lang="en-ID" sz="2200" dirty="0" err="1"/>
              <a:t>seleksi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</a:t>
            </a:r>
            <a:r>
              <a:rPr lang="en-ID" sz="2200" dirty="0" err="1"/>
              <a:t>menggunakan</a:t>
            </a:r>
            <a:r>
              <a:rPr lang="en-ID" sz="2200" dirty="0"/>
              <a:t> </a:t>
            </a:r>
            <a:r>
              <a:rPr lang="en-ID" sz="2200" dirty="0" err="1"/>
              <a:t>metode</a:t>
            </a:r>
            <a:r>
              <a:rPr lang="en-ID" sz="2200" dirty="0"/>
              <a:t> Query Expansion Ranking, dan </a:t>
            </a:r>
            <a:r>
              <a:rPr lang="en-ID" sz="2200" dirty="0" err="1"/>
              <a:t>klasifikasi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menggunakan</a:t>
            </a:r>
            <a:r>
              <a:rPr lang="en-ID" sz="2200" dirty="0"/>
              <a:t> </a:t>
            </a:r>
            <a:r>
              <a:rPr lang="en-ID" sz="2200" dirty="0" err="1"/>
              <a:t>metode</a:t>
            </a:r>
            <a:r>
              <a:rPr lang="en-ID" sz="2200" dirty="0"/>
              <a:t> Support Vector Machine (SVM)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menentukan</a:t>
            </a:r>
            <a:r>
              <a:rPr lang="en-ID" sz="2200" dirty="0"/>
              <a:t> </a:t>
            </a:r>
            <a:r>
              <a:rPr lang="en-ID" sz="2200" dirty="0" err="1"/>
              <a:t>apakah</a:t>
            </a:r>
            <a:r>
              <a:rPr lang="en-ID" sz="2200" dirty="0"/>
              <a:t> </a:t>
            </a:r>
            <a:r>
              <a:rPr lang="en-ID" sz="2200" dirty="0" err="1"/>
              <a:t>setiap</a:t>
            </a:r>
            <a:r>
              <a:rPr lang="en-ID" sz="2200" dirty="0"/>
              <a:t> </a:t>
            </a:r>
            <a:r>
              <a:rPr lang="en-ID" sz="2200" dirty="0" err="1"/>
              <a:t>dokumen</a:t>
            </a:r>
            <a:r>
              <a:rPr lang="en-ID" sz="2200" dirty="0"/>
              <a:t> uji </a:t>
            </a:r>
            <a:r>
              <a:rPr lang="en-ID" sz="2200" dirty="0" err="1"/>
              <a:t>termasuk</a:t>
            </a:r>
            <a:r>
              <a:rPr lang="en-ID" sz="2200" dirty="0"/>
              <a:t>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kelas</a:t>
            </a:r>
            <a:r>
              <a:rPr lang="en-ID" sz="2200" dirty="0"/>
              <a:t> "</a:t>
            </a:r>
            <a:r>
              <a:rPr lang="en-ID" sz="2200" dirty="0" err="1"/>
              <a:t>ulasan</a:t>
            </a:r>
            <a:r>
              <a:rPr lang="en-ID" sz="2200" dirty="0"/>
              <a:t> </a:t>
            </a:r>
            <a:r>
              <a:rPr lang="en-ID" sz="2200" dirty="0" err="1"/>
              <a:t>positif</a:t>
            </a:r>
            <a:r>
              <a:rPr lang="en-ID" sz="2200" dirty="0"/>
              <a:t>" </a:t>
            </a:r>
            <a:r>
              <a:rPr lang="en-ID" sz="2200" dirty="0" err="1"/>
              <a:t>atau</a:t>
            </a:r>
            <a:r>
              <a:rPr lang="en-ID" sz="2200" dirty="0"/>
              <a:t> "</a:t>
            </a:r>
            <a:r>
              <a:rPr lang="en-ID" sz="2200" dirty="0" err="1"/>
              <a:t>ulasan</a:t>
            </a:r>
            <a:r>
              <a:rPr lang="en-ID" sz="2200" dirty="0"/>
              <a:t> </a:t>
            </a:r>
            <a:r>
              <a:rPr lang="en-ID" sz="2200" dirty="0" err="1"/>
              <a:t>negatif</a:t>
            </a:r>
            <a:r>
              <a:rPr lang="en-ID" sz="2200" dirty="0"/>
              <a:t>".</a:t>
            </a:r>
          </a:p>
          <a:p>
            <a:pPr marL="342900" indent="-342900">
              <a:buAutoNum type="arabicPeriod"/>
            </a:pPr>
            <a:r>
              <a:rPr lang="en-ID" sz="2200" dirty="0" err="1"/>
              <a:t>Skenario</a:t>
            </a:r>
            <a:r>
              <a:rPr lang="en-ID" sz="2200" dirty="0"/>
              <a:t> </a:t>
            </a:r>
            <a:r>
              <a:rPr lang="en-ID" sz="2200" dirty="0" err="1"/>
              <a:t>Pengujian</a:t>
            </a:r>
            <a:r>
              <a:rPr lang="en-ID" sz="2200" dirty="0"/>
              <a:t> </a:t>
            </a:r>
            <a:r>
              <a:rPr lang="en-ID" sz="2200" dirty="0" err="1"/>
              <a:t>Pertama</a:t>
            </a:r>
            <a:r>
              <a:rPr lang="en-ID" sz="2200" dirty="0"/>
              <a:t>: SVM </a:t>
            </a:r>
            <a:r>
              <a:rPr lang="en-ID" sz="2200" dirty="0" err="1"/>
              <a:t>Tanpa</a:t>
            </a:r>
            <a:r>
              <a:rPr lang="en-ID" sz="2200" dirty="0"/>
              <a:t> QER, Hasil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skenario</a:t>
            </a:r>
            <a:r>
              <a:rPr lang="en-ID" sz="2200" dirty="0"/>
              <a:t> </a:t>
            </a:r>
            <a:r>
              <a:rPr lang="en-ID" sz="2200" dirty="0" err="1"/>
              <a:t>pengujian</a:t>
            </a:r>
            <a:r>
              <a:rPr lang="en-ID" sz="2200" dirty="0"/>
              <a:t> </a:t>
            </a:r>
            <a:r>
              <a:rPr lang="en-ID" sz="2200" dirty="0" err="1"/>
              <a:t>pertama</a:t>
            </a:r>
            <a:r>
              <a:rPr lang="en-ID" sz="2200" dirty="0"/>
              <a:t>, yang </a:t>
            </a:r>
            <a:r>
              <a:rPr lang="en-ID" sz="2200" dirty="0" err="1"/>
              <a:t>melibatkan</a:t>
            </a:r>
            <a:r>
              <a:rPr lang="en-ID" sz="2200" dirty="0"/>
              <a:t> SVM </a:t>
            </a:r>
            <a:r>
              <a:rPr lang="en-ID" sz="2200" dirty="0" err="1"/>
              <a:t>tanpa</a:t>
            </a:r>
            <a:r>
              <a:rPr lang="en-ID" sz="2200" dirty="0"/>
              <a:t> Query Expansion Ranking, </a:t>
            </a:r>
            <a:r>
              <a:rPr lang="en-ID" sz="2200" dirty="0" err="1"/>
              <a:t>menunjukkan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tertinggi</a:t>
            </a:r>
            <a:r>
              <a:rPr lang="en-ID" sz="2200" dirty="0"/>
              <a:t> pada </a:t>
            </a:r>
            <a:r>
              <a:rPr lang="en-ID" sz="2200" dirty="0" err="1"/>
              <a:t>pembagian</a:t>
            </a:r>
            <a:r>
              <a:rPr lang="en-ID" sz="2200" dirty="0"/>
              <a:t> dataset 90:10 </a:t>
            </a:r>
            <a:r>
              <a:rPr lang="en-ID" sz="2200" dirty="0" err="1"/>
              <a:t>sebesar</a:t>
            </a:r>
            <a:r>
              <a:rPr lang="en-ID" sz="2200" dirty="0"/>
              <a:t> 93%. </a:t>
            </a:r>
            <a:r>
              <a:rPr lang="en-ID" sz="2200" dirty="0" err="1"/>
              <a:t>Pengujian</a:t>
            </a:r>
            <a:r>
              <a:rPr lang="en-ID" sz="2200" dirty="0"/>
              <a:t>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membuktikan</a:t>
            </a:r>
            <a:r>
              <a:rPr lang="en-ID" sz="2200" dirty="0"/>
              <a:t> </a:t>
            </a:r>
            <a:r>
              <a:rPr lang="en-ID" sz="2200" dirty="0" err="1"/>
              <a:t>efektivitas</a:t>
            </a:r>
            <a:r>
              <a:rPr lang="en-ID" sz="2200" dirty="0"/>
              <a:t> SVM </a:t>
            </a:r>
            <a:r>
              <a:rPr lang="en-ID" sz="2200" dirty="0" err="1"/>
              <a:t>tanpa</a:t>
            </a:r>
            <a:r>
              <a:rPr lang="en-ID" sz="2200" dirty="0"/>
              <a:t> QER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mengklasifikasikan</a:t>
            </a:r>
            <a:r>
              <a:rPr lang="en-ID" sz="2200" dirty="0"/>
              <a:t> </a:t>
            </a:r>
            <a:r>
              <a:rPr lang="en-ID" sz="2200" dirty="0" err="1"/>
              <a:t>sentimen</a:t>
            </a:r>
            <a:r>
              <a:rPr lang="en-ID" sz="2200" dirty="0"/>
              <a:t> </a:t>
            </a:r>
            <a:r>
              <a:rPr lang="en-ID" sz="2200" dirty="0" err="1"/>
              <a:t>ulasan</a:t>
            </a:r>
            <a:r>
              <a:rPr lang="en-ID" sz="2200" dirty="0"/>
              <a:t> Jamu Madura.</a:t>
            </a:r>
          </a:p>
          <a:p>
            <a:pPr marL="342900" indent="-342900">
              <a:buAutoNum type="arabicPeriod"/>
            </a:pPr>
            <a:r>
              <a:rPr lang="en-ID" sz="2200" dirty="0" err="1"/>
              <a:t>Skenario</a:t>
            </a:r>
            <a:r>
              <a:rPr lang="en-ID" sz="2200" dirty="0"/>
              <a:t> </a:t>
            </a:r>
            <a:r>
              <a:rPr lang="en-ID" sz="2200" dirty="0" err="1"/>
              <a:t>Pengujian</a:t>
            </a:r>
            <a:r>
              <a:rPr lang="en-ID" sz="2200" dirty="0"/>
              <a:t> </a:t>
            </a:r>
            <a:r>
              <a:rPr lang="en-ID" sz="2200" dirty="0" err="1"/>
              <a:t>Kedua</a:t>
            </a:r>
            <a:r>
              <a:rPr lang="en-ID" sz="2200" dirty="0"/>
              <a:t>: SVM + QER, Pada </a:t>
            </a:r>
            <a:r>
              <a:rPr lang="en-ID" sz="2200" dirty="0" err="1"/>
              <a:t>skenario</a:t>
            </a:r>
            <a:r>
              <a:rPr lang="en-ID" sz="2200" dirty="0"/>
              <a:t> </a:t>
            </a:r>
            <a:r>
              <a:rPr lang="en-ID" sz="2200" dirty="0" err="1"/>
              <a:t>kedua</a:t>
            </a:r>
            <a:r>
              <a:rPr lang="en-ID" sz="2200" dirty="0"/>
              <a:t>, yang </a:t>
            </a:r>
            <a:r>
              <a:rPr lang="en-ID" sz="2200" dirty="0" err="1"/>
              <a:t>melibatkan</a:t>
            </a:r>
            <a:r>
              <a:rPr lang="en-ID" sz="2200" dirty="0"/>
              <a:t> SVM </a:t>
            </a:r>
            <a:r>
              <a:rPr lang="en-ID" sz="2200" dirty="0" err="1"/>
              <a:t>dengan</a:t>
            </a:r>
            <a:r>
              <a:rPr lang="en-ID" sz="2200" dirty="0"/>
              <a:t> Query Expansion Ranking (QER), </a:t>
            </a:r>
            <a:r>
              <a:rPr lang="en-ID" sz="2200" dirty="0" err="1"/>
              <a:t>ditemukan</a:t>
            </a:r>
            <a:r>
              <a:rPr lang="en-ID" sz="2200" dirty="0"/>
              <a:t> </a:t>
            </a:r>
            <a:r>
              <a:rPr lang="en-ID" sz="2200" dirty="0" err="1"/>
              <a:t>bahwa</a:t>
            </a:r>
            <a:r>
              <a:rPr lang="en-ID" sz="2200" dirty="0"/>
              <a:t> </a:t>
            </a:r>
            <a:r>
              <a:rPr lang="en-ID" sz="2200" dirty="0" err="1"/>
              <a:t>penggunaan</a:t>
            </a:r>
            <a:r>
              <a:rPr lang="en-ID" sz="2200" dirty="0"/>
              <a:t> QER </a:t>
            </a:r>
            <a:r>
              <a:rPr lang="en-ID" sz="2200" dirty="0" err="1"/>
              <a:t>memberikan</a:t>
            </a:r>
            <a:r>
              <a:rPr lang="en-ID" sz="2200" dirty="0"/>
              <a:t> </a:t>
            </a:r>
            <a:r>
              <a:rPr lang="en-ID" sz="2200" dirty="0" err="1"/>
              <a:t>kontribusi</a:t>
            </a:r>
            <a:r>
              <a:rPr lang="en-ID" sz="2200" dirty="0"/>
              <a:t> </a:t>
            </a:r>
            <a:r>
              <a:rPr lang="en-ID" sz="2200" dirty="0" err="1"/>
              <a:t>positif</a:t>
            </a:r>
            <a:r>
              <a:rPr lang="en-ID" sz="2200" dirty="0"/>
              <a:t> </a:t>
            </a:r>
            <a:r>
              <a:rPr lang="en-ID" sz="2200" dirty="0" err="1"/>
              <a:t>terhadap</a:t>
            </a:r>
            <a:r>
              <a:rPr lang="en-ID" sz="2200" dirty="0"/>
              <a:t> </a:t>
            </a:r>
            <a:r>
              <a:rPr lang="en-ID" sz="2200" dirty="0" err="1"/>
              <a:t>peningkatan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klasifikasi</a:t>
            </a:r>
            <a:r>
              <a:rPr lang="en-ID" sz="2200" dirty="0"/>
              <a:t> </a:t>
            </a:r>
            <a:r>
              <a:rPr lang="en-ID" sz="2200" dirty="0" err="1"/>
              <a:t>sentimen</a:t>
            </a:r>
            <a:r>
              <a:rPr lang="en-ID" sz="2200" dirty="0"/>
              <a:t>.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tertinggi</a:t>
            </a:r>
            <a:r>
              <a:rPr lang="en-ID" sz="2200" dirty="0"/>
              <a:t> </a:t>
            </a:r>
            <a:r>
              <a:rPr lang="en-ID" sz="2200" dirty="0" err="1"/>
              <a:t>tercapai</a:t>
            </a:r>
            <a:r>
              <a:rPr lang="en-ID" sz="2200" dirty="0"/>
              <a:t> pada </a:t>
            </a:r>
            <a:r>
              <a:rPr lang="en-ID" sz="2200" dirty="0" err="1"/>
              <a:t>pembagian</a:t>
            </a:r>
            <a:r>
              <a:rPr lang="en-ID" sz="2200" dirty="0"/>
              <a:t> dataset 80:20, </a:t>
            </a:r>
            <a:r>
              <a:rPr lang="en-ID" sz="2200" dirty="0" err="1"/>
              <a:t>yaitu</a:t>
            </a:r>
            <a:r>
              <a:rPr lang="en-ID" sz="2200" dirty="0"/>
              <a:t> 94%,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rasio</a:t>
            </a:r>
            <a:r>
              <a:rPr lang="en-ID" sz="2200" dirty="0"/>
              <a:t> </a:t>
            </a:r>
            <a:r>
              <a:rPr lang="en-ID" sz="2200" dirty="0" err="1"/>
              <a:t>seleksi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100%.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menandakan</a:t>
            </a:r>
            <a:r>
              <a:rPr lang="en-ID" sz="2200" dirty="0"/>
              <a:t> </a:t>
            </a:r>
            <a:r>
              <a:rPr lang="en-ID" sz="2200" dirty="0" err="1"/>
              <a:t>bahwa</a:t>
            </a:r>
            <a:r>
              <a:rPr lang="en-ID" sz="2200" dirty="0"/>
              <a:t> </a:t>
            </a:r>
            <a:r>
              <a:rPr lang="en-ID" sz="2200" dirty="0" err="1"/>
              <a:t>penggunaan</a:t>
            </a:r>
            <a:r>
              <a:rPr lang="en-ID" sz="2200" dirty="0"/>
              <a:t> QER </a:t>
            </a:r>
            <a:r>
              <a:rPr lang="en-ID" sz="2200" dirty="0" err="1"/>
              <a:t>dapat</a:t>
            </a:r>
            <a:r>
              <a:rPr lang="en-ID" sz="2200" dirty="0"/>
              <a:t> </a:t>
            </a:r>
            <a:r>
              <a:rPr lang="en-ID" sz="2200" dirty="0" err="1"/>
              <a:t>meningkatkan</a:t>
            </a:r>
            <a:r>
              <a:rPr lang="en-ID" sz="2200" dirty="0"/>
              <a:t> </a:t>
            </a:r>
            <a:r>
              <a:rPr lang="en-ID" sz="2200" dirty="0" err="1"/>
              <a:t>kemampuan</a:t>
            </a:r>
            <a:r>
              <a:rPr lang="en-ID" sz="2200" dirty="0"/>
              <a:t> model </a:t>
            </a:r>
            <a:r>
              <a:rPr lang="en-ID" sz="2200" dirty="0" err="1"/>
              <a:t>dalam</a:t>
            </a:r>
            <a:r>
              <a:rPr lang="en-ID" sz="2200" dirty="0"/>
              <a:t> </a:t>
            </a:r>
            <a:r>
              <a:rPr lang="en-ID" sz="2200" dirty="0" err="1"/>
              <a:t>mengenali</a:t>
            </a:r>
            <a:r>
              <a:rPr lang="en-ID" sz="2200" dirty="0"/>
              <a:t> </a:t>
            </a:r>
            <a:r>
              <a:rPr lang="en-ID" sz="2200" dirty="0" err="1"/>
              <a:t>sentimen</a:t>
            </a:r>
            <a:r>
              <a:rPr lang="en-ID" sz="2200" dirty="0"/>
              <a:t> </a:t>
            </a:r>
            <a:r>
              <a:rPr lang="en-ID" sz="2200" dirty="0" err="1"/>
              <a:t>ulasan</a:t>
            </a:r>
            <a:r>
              <a:rPr lang="en-ID" sz="2200" dirty="0"/>
              <a:t> Jamu Madura.</a:t>
            </a:r>
          </a:p>
          <a:p>
            <a:pPr marL="342900" indent="-342900">
              <a:buAutoNum type="arabicPeriod"/>
            </a:pPr>
            <a:r>
              <a:rPr lang="en-ID" sz="2200" dirty="0" err="1"/>
              <a:t>Penggunaan</a:t>
            </a:r>
            <a:r>
              <a:rPr lang="en-ID" sz="2200" dirty="0"/>
              <a:t> Query Expansion Ranking </a:t>
            </a:r>
            <a:r>
              <a:rPr lang="en-ID" sz="2200" dirty="0" err="1"/>
              <a:t>dapat</a:t>
            </a:r>
            <a:r>
              <a:rPr lang="en-ID" sz="2200" dirty="0"/>
              <a:t> </a:t>
            </a:r>
            <a:r>
              <a:rPr lang="en-ID" sz="2200" dirty="0" err="1"/>
              <a:t>meningkatkan</a:t>
            </a:r>
            <a:r>
              <a:rPr lang="en-ID" sz="2200" dirty="0"/>
              <a:t> </a:t>
            </a:r>
            <a:r>
              <a:rPr lang="en-ID" sz="2200" dirty="0" err="1"/>
              <a:t>hasil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pada </a:t>
            </a:r>
            <a:r>
              <a:rPr lang="en-ID" sz="2200" dirty="0" err="1"/>
              <a:t>pembagian</a:t>
            </a:r>
            <a:r>
              <a:rPr lang="en-ID" sz="2200" dirty="0"/>
              <a:t> dataset 80:20, 70:30, 60:40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rasio</a:t>
            </a:r>
            <a:r>
              <a:rPr lang="en-ID" sz="2200" dirty="0"/>
              <a:t> </a:t>
            </a:r>
            <a:r>
              <a:rPr lang="en-ID" sz="2200" dirty="0" err="1"/>
              <a:t>seleksi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yang </a:t>
            </a:r>
            <a:r>
              <a:rPr lang="en-ID" sz="2200" dirty="0" err="1"/>
              <a:t>mengalami</a:t>
            </a:r>
            <a:r>
              <a:rPr lang="en-ID" sz="2200" dirty="0"/>
              <a:t> </a:t>
            </a:r>
            <a:r>
              <a:rPr lang="en-ID" sz="2200" dirty="0" err="1"/>
              <a:t>peningkatan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sebagai</a:t>
            </a:r>
            <a:r>
              <a:rPr lang="en-ID" sz="2200" dirty="0"/>
              <a:t> </a:t>
            </a:r>
            <a:r>
              <a:rPr lang="en-ID" sz="2200" dirty="0" err="1"/>
              <a:t>berikut</a:t>
            </a:r>
            <a:r>
              <a:rPr lang="en-ID" sz="2200" dirty="0"/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5CEB62-3512-9746-5D4B-DED623781AC7}"/>
              </a:ext>
            </a:extLst>
          </p:cNvPr>
          <p:cNvSpPr txBox="1"/>
          <p:nvPr/>
        </p:nvSpPr>
        <p:spPr>
          <a:xfrm>
            <a:off x="304800" y="6896100"/>
            <a:ext cx="1783079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200" dirty="0"/>
              <a:t>Pada </a:t>
            </a:r>
            <a:r>
              <a:rPr lang="en-ID" sz="2200" dirty="0" err="1"/>
              <a:t>pembagian</a:t>
            </a:r>
            <a:r>
              <a:rPr lang="en-ID" sz="2200" dirty="0"/>
              <a:t> dataset 80:20 SVM </a:t>
            </a:r>
            <a:r>
              <a:rPr lang="en-ID" sz="2200" dirty="0" err="1"/>
              <a:t>tanpa</a:t>
            </a:r>
            <a:r>
              <a:rPr lang="en-ID" sz="2200" dirty="0"/>
              <a:t> QER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sebesar</a:t>
            </a:r>
            <a:r>
              <a:rPr lang="en-ID" sz="2200" dirty="0"/>
              <a:t> 92% </a:t>
            </a:r>
            <a:r>
              <a:rPr lang="en-ID" sz="2200" dirty="0" err="1"/>
              <a:t>sedangkan</a:t>
            </a:r>
            <a:r>
              <a:rPr lang="en-ID" sz="2200" dirty="0"/>
              <a:t> pada </a:t>
            </a:r>
            <a:r>
              <a:rPr lang="en-ID" sz="2200" dirty="0" err="1"/>
              <a:t>penggunaan</a:t>
            </a:r>
            <a:r>
              <a:rPr lang="en-ID" sz="2200" dirty="0"/>
              <a:t> QER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rasio</a:t>
            </a:r>
            <a:r>
              <a:rPr lang="en-ID" sz="2200" dirty="0"/>
              <a:t> </a:t>
            </a:r>
            <a:r>
              <a:rPr lang="en-ID" sz="2200" dirty="0" err="1"/>
              <a:t>seleksi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75%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sebesar</a:t>
            </a:r>
            <a:r>
              <a:rPr lang="en-ID" sz="2200" dirty="0"/>
              <a:t> 93% dan pada </a:t>
            </a:r>
            <a:r>
              <a:rPr lang="en-ID" sz="2200" dirty="0" err="1"/>
              <a:t>rasio</a:t>
            </a:r>
            <a:r>
              <a:rPr lang="en-ID" sz="2200" dirty="0"/>
              <a:t> </a:t>
            </a:r>
            <a:r>
              <a:rPr lang="en-ID" sz="2200" dirty="0" err="1"/>
              <a:t>seleksi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100%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hasil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sebesar</a:t>
            </a:r>
            <a:r>
              <a:rPr lang="en-ID" sz="2200" dirty="0"/>
              <a:t> 94%.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200" dirty="0"/>
              <a:t>Pada </a:t>
            </a:r>
            <a:r>
              <a:rPr lang="en-ID" sz="2200" dirty="0" err="1"/>
              <a:t>pembagian</a:t>
            </a:r>
            <a:r>
              <a:rPr lang="en-ID" sz="2200" dirty="0"/>
              <a:t> dataset 70:30 SVM </a:t>
            </a:r>
            <a:r>
              <a:rPr lang="en-ID" sz="2200" dirty="0" err="1"/>
              <a:t>tanpa</a:t>
            </a:r>
            <a:r>
              <a:rPr lang="en-ID" sz="2200" dirty="0"/>
              <a:t> QER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sebesar</a:t>
            </a:r>
            <a:r>
              <a:rPr lang="en-ID" sz="2200" dirty="0"/>
              <a:t> 90.67% </a:t>
            </a:r>
            <a:r>
              <a:rPr lang="en-ID" sz="2200" dirty="0" err="1"/>
              <a:t>sedangkan</a:t>
            </a:r>
            <a:r>
              <a:rPr lang="en-ID" sz="2200" dirty="0"/>
              <a:t> pada </a:t>
            </a:r>
            <a:r>
              <a:rPr lang="en-ID" sz="2200" dirty="0" err="1"/>
              <a:t>penggunaan</a:t>
            </a:r>
            <a:r>
              <a:rPr lang="en-ID" sz="2200" dirty="0"/>
              <a:t> QER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rasio</a:t>
            </a:r>
            <a:r>
              <a:rPr lang="en-ID" sz="2200" dirty="0"/>
              <a:t> </a:t>
            </a:r>
            <a:r>
              <a:rPr lang="en-ID" sz="2200" dirty="0" err="1"/>
              <a:t>seleksi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50%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sebesar</a:t>
            </a:r>
            <a:r>
              <a:rPr lang="en-ID" sz="2200" dirty="0"/>
              <a:t> 91% , pada </a:t>
            </a:r>
            <a:r>
              <a:rPr lang="en-ID" sz="2200" dirty="0" err="1"/>
              <a:t>rasio</a:t>
            </a:r>
            <a:r>
              <a:rPr lang="en-ID" sz="2200" dirty="0"/>
              <a:t> </a:t>
            </a:r>
            <a:r>
              <a:rPr lang="en-ID" sz="2200" dirty="0" err="1"/>
              <a:t>seleksi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75%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sebesar</a:t>
            </a:r>
            <a:r>
              <a:rPr lang="en-ID" sz="2200" dirty="0"/>
              <a:t> 91.33%, dan pada </a:t>
            </a:r>
            <a:r>
              <a:rPr lang="en-ID" sz="2200" dirty="0" err="1"/>
              <a:t>rasio</a:t>
            </a:r>
            <a:r>
              <a:rPr lang="en-ID" sz="2200" dirty="0"/>
              <a:t> </a:t>
            </a:r>
            <a:r>
              <a:rPr lang="en-ID" sz="2200" dirty="0" err="1"/>
              <a:t>seleksi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100%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hasil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sebesar</a:t>
            </a:r>
            <a:r>
              <a:rPr lang="en-ID" sz="2200" dirty="0"/>
              <a:t> 93%.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200" dirty="0"/>
              <a:t>Pada </a:t>
            </a:r>
            <a:r>
              <a:rPr lang="en-ID" sz="2200" dirty="0" err="1"/>
              <a:t>pembagian</a:t>
            </a:r>
            <a:r>
              <a:rPr lang="en-ID" sz="2200" dirty="0"/>
              <a:t> dataset 60:40 SVM </a:t>
            </a:r>
            <a:r>
              <a:rPr lang="en-ID" sz="2200" dirty="0" err="1"/>
              <a:t>tanpa</a:t>
            </a:r>
            <a:r>
              <a:rPr lang="en-ID" sz="2200" dirty="0"/>
              <a:t> QER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sebesar</a:t>
            </a:r>
            <a:r>
              <a:rPr lang="en-ID" sz="2200" dirty="0"/>
              <a:t> 90.75% </a:t>
            </a:r>
            <a:r>
              <a:rPr lang="en-ID" sz="2200" dirty="0" err="1"/>
              <a:t>sedangkan</a:t>
            </a:r>
            <a:r>
              <a:rPr lang="en-ID" sz="2200" dirty="0"/>
              <a:t> pada </a:t>
            </a:r>
            <a:r>
              <a:rPr lang="en-ID" sz="2200" dirty="0" err="1"/>
              <a:t>penggunaan</a:t>
            </a:r>
            <a:r>
              <a:rPr lang="en-ID" sz="2200" dirty="0"/>
              <a:t> QER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rasio</a:t>
            </a:r>
            <a:r>
              <a:rPr lang="en-ID" sz="2200" dirty="0"/>
              <a:t> </a:t>
            </a:r>
            <a:r>
              <a:rPr lang="en-ID" sz="2200" dirty="0" err="1"/>
              <a:t>seleksi</a:t>
            </a:r>
            <a:r>
              <a:rPr lang="en-ID" sz="2200" dirty="0"/>
              <a:t> </a:t>
            </a:r>
            <a:r>
              <a:rPr lang="en-ID" sz="2200" dirty="0" err="1"/>
              <a:t>fitur</a:t>
            </a:r>
            <a:r>
              <a:rPr lang="en-ID" sz="2200" dirty="0"/>
              <a:t> 100% </a:t>
            </a:r>
            <a:r>
              <a:rPr lang="en-ID" sz="2200" dirty="0" err="1"/>
              <a:t>menghasilkan</a:t>
            </a:r>
            <a:r>
              <a:rPr lang="en-ID" sz="2200" dirty="0"/>
              <a:t> </a:t>
            </a:r>
            <a:r>
              <a:rPr lang="en-ID" sz="2200" dirty="0" err="1"/>
              <a:t>akurasi</a:t>
            </a:r>
            <a:r>
              <a:rPr lang="en-ID" sz="2200" dirty="0"/>
              <a:t> </a:t>
            </a:r>
            <a:r>
              <a:rPr lang="en-ID" sz="2200" dirty="0" err="1"/>
              <a:t>sebesar</a:t>
            </a:r>
            <a:r>
              <a:rPr lang="en-ID" sz="2200" dirty="0"/>
              <a:t> 91%.</a:t>
            </a:r>
          </a:p>
        </p:txBody>
      </p:sp>
    </p:spTree>
    <p:extLst>
      <p:ext uri="{BB962C8B-B14F-4D97-AF65-F5344CB8AC3E}">
        <p14:creationId xmlns:p14="http://schemas.microsoft.com/office/powerpoint/2010/main" val="426305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63038" y="2925822"/>
            <a:ext cx="10223509" cy="1720556"/>
            <a:chOff x="0" y="0"/>
            <a:chExt cx="2692611" cy="453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2611" cy="453150"/>
            </a:xfrm>
            <a:custGeom>
              <a:avLst/>
              <a:gdLst/>
              <a:ahLst/>
              <a:cxnLst/>
              <a:rect l="l" t="t" r="r" b="b"/>
              <a:pathLst>
                <a:path w="2692611" h="453150">
                  <a:moveTo>
                    <a:pt x="0" y="0"/>
                  </a:moveTo>
                  <a:lnTo>
                    <a:pt x="2692611" y="0"/>
                  </a:lnTo>
                  <a:lnTo>
                    <a:pt x="2692611" y="453150"/>
                  </a:lnTo>
                  <a:lnTo>
                    <a:pt x="0" y="45315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41626" y="3177159"/>
            <a:ext cx="1052252" cy="10522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2853" y="3294351"/>
            <a:ext cx="3758235" cy="341250"/>
            <a:chOff x="0" y="0"/>
            <a:chExt cx="989823" cy="898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9823" cy="89877"/>
            </a:xfrm>
            <a:custGeom>
              <a:avLst/>
              <a:gdLst/>
              <a:ahLst/>
              <a:cxnLst/>
              <a:rect l="l" t="t" r="r" b="b"/>
              <a:pathLst>
                <a:path w="989823" h="89877">
                  <a:moveTo>
                    <a:pt x="0" y="0"/>
                  </a:moveTo>
                  <a:lnTo>
                    <a:pt x="989823" y="0"/>
                  </a:lnTo>
                  <a:lnTo>
                    <a:pt x="989823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92853" y="4220643"/>
            <a:ext cx="3481174" cy="341250"/>
            <a:chOff x="0" y="0"/>
            <a:chExt cx="916852" cy="898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6852" cy="89877"/>
            </a:xfrm>
            <a:custGeom>
              <a:avLst/>
              <a:gdLst/>
              <a:ahLst/>
              <a:cxnLst/>
              <a:rect l="l" t="t" r="r" b="b"/>
              <a:pathLst>
                <a:path w="916852" h="89877">
                  <a:moveTo>
                    <a:pt x="0" y="0"/>
                  </a:moveTo>
                  <a:lnTo>
                    <a:pt x="916852" y="0"/>
                  </a:lnTo>
                  <a:lnTo>
                    <a:pt x="916852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63038" y="5236201"/>
            <a:ext cx="10223509" cy="1980123"/>
            <a:chOff x="0" y="0"/>
            <a:chExt cx="2692611" cy="5215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92611" cy="521514"/>
            </a:xfrm>
            <a:custGeom>
              <a:avLst/>
              <a:gdLst/>
              <a:ahLst/>
              <a:cxnLst/>
              <a:rect l="l" t="t" r="r" b="b"/>
              <a:pathLst>
                <a:path w="2692611" h="521514">
                  <a:moveTo>
                    <a:pt x="0" y="0"/>
                  </a:moveTo>
                  <a:lnTo>
                    <a:pt x="2692611" y="0"/>
                  </a:lnTo>
                  <a:lnTo>
                    <a:pt x="2692611" y="521514"/>
                  </a:lnTo>
                  <a:lnTo>
                    <a:pt x="0" y="52151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041626" y="5528110"/>
            <a:ext cx="1052252" cy="10522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-280123" y="6108225"/>
            <a:ext cx="3513563" cy="3513563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4"/>
                </a:lnTo>
                <a:lnTo>
                  <a:pt x="3513563" y="3513564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TextBox 24"/>
          <p:cNvSpPr txBox="1"/>
          <p:nvPr/>
        </p:nvSpPr>
        <p:spPr>
          <a:xfrm>
            <a:off x="7081898" y="3374185"/>
            <a:ext cx="97170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Heebo Medium"/>
              </a:rPr>
              <a:t>01.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61157" y="3345445"/>
            <a:ext cx="9725390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Berapa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hasil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akurasi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terhadap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jamu Madura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menggunakan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algoritma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Support Vector Machine?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35759" y="2808053"/>
            <a:ext cx="422805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Rumusan</a:t>
            </a:r>
          </a:p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Masalah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92853" y="635000"/>
            <a:ext cx="3481174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61157" y="5470960"/>
            <a:ext cx="9275572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Mukta Mahee"/>
              </a:rPr>
              <a:t>Bagaimana pengaruh nilai akurasi terhadap penerapan metode Query Expansion Ranking dalam analisis sentimen terhadap jamu Madura?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81898" y="5746300"/>
            <a:ext cx="97170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Heebo Medium"/>
              </a:rPr>
              <a:t>02.</a:t>
            </a:r>
          </a:p>
        </p:txBody>
      </p:sp>
      <p:sp>
        <p:nvSpPr>
          <p:cNvPr id="32" name="Freeform 32"/>
          <p:cNvSpPr/>
          <p:nvPr/>
        </p:nvSpPr>
        <p:spPr>
          <a:xfrm>
            <a:off x="14053779" y="1851462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Freeform 33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5476" y="1497551"/>
            <a:ext cx="3259524" cy="365454"/>
            <a:chOff x="0" y="0"/>
            <a:chExt cx="1757475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7475" cy="89877"/>
            </a:xfrm>
            <a:custGeom>
              <a:avLst/>
              <a:gdLst/>
              <a:ahLst/>
              <a:cxnLst/>
              <a:rect l="l" t="t" r="r" b="b"/>
              <a:pathLst>
                <a:path w="1757475" h="89877">
                  <a:moveTo>
                    <a:pt x="0" y="0"/>
                  </a:moveTo>
                  <a:lnTo>
                    <a:pt x="1757475" y="0"/>
                  </a:lnTo>
                  <a:lnTo>
                    <a:pt x="1757475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31798" y="1028700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7259300" y="-368611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6646773" y="1028700"/>
            <a:ext cx="2573427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000000"/>
                </a:solidFill>
                <a:latin typeface="Heebo Bold"/>
              </a:rPr>
              <a:t>Penutup</a:t>
            </a:r>
            <a:endParaRPr lang="en-US" sz="5000" dirty="0">
              <a:solidFill>
                <a:srgbClr val="000000"/>
              </a:solidFill>
              <a:latin typeface="Heeb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92853" y="635000"/>
            <a:ext cx="3486655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eebo Bold"/>
              </a:rPr>
              <a:t>30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20464" y="328353"/>
            <a:ext cx="1648336" cy="86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 dirty="0">
                <a:solidFill>
                  <a:srgbClr val="000000"/>
                </a:solidFill>
                <a:latin typeface="Heebo Bold"/>
              </a:rPr>
              <a:t>BAB V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5389D5E4-B6AA-27AE-AF84-83B423C4F154}"/>
              </a:ext>
            </a:extLst>
          </p:cNvPr>
          <p:cNvGrpSpPr/>
          <p:nvPr/>
        </p:nvGrpSpPr>
        <p:grpSpPr>
          <a:xfrm>
            <a:off x="279732" y="2133187"/>
            <a:ext cx="2265751" cy="365454"/>
            <a:chOff x="0" y="0"/>
            <a:chExt cx="1757475" cy="89877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7211F810-B73A-B8DD-1710-40D4C85B7006}"/>
                </a:ext>
              </a:extLst>
            </p:cNvPr>
            <p:cNvSpPr/>
            <p:nvPr/>
          </p:nvSpPr>
          <p:spPr>
            <a:xfrm>
              <a:off x="0" y="0"/>
              <a:ext cx="1757475" cy="89877"/>
            </a:xfrm>
            <a:custGeom>
              <a:avLst/>
              <a:gdLst/>
              <a:ahLst/>
              <a:cxnLst/>
              <a:rect l="l" t="t" r="r" b="b"/>
              <a:pathLst>
                <a:path w="1757475" h="89877">
                  <a:moveTo>
                    <a:pt x="0" y="0"/>
                  </a:moveTo>
                  <a:lnTo>
                    <a:pt x="1757475" y="0"/>
                  </a:lnTo>
                  <a:lnTo>
                    <a:pt x="1757475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722C377F-BDF0-9617-C171-44CD95369464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C4158E93-1E0C-957F-1DCA-5A7A2C739A1E}"/>
              </a:ext>
            </a:extLst>
          </p:cNvPr>
          <p:cNvSpPr txBox="1"/>
          <p:nvPr/>
        </p:nvSpPr>
        <p:spPr>
          <a:xfrm>
            <a:off x="309173" y="1790700"/>
            <a:ext cx="2036854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2800" dirty="0">
                <a:solidFill>
                  <a:srgbClr val="000000"/>
                </a:solidFill>
                <a:latin typeface="Heebo Bold"/>
              </a:rPr>
              <a:t>Saran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D677D-C59F-BA41-3BDA-86E180FFC064}"/>
              </a:ext>
            </a:extLst>
          </p:cNvPr>
          <p:cNvSpPr txBox="1"/>
          <p:nvPr/>
        </p:nvSpPr>
        <p:spPr>
          <a:xfrm>
            <a:off x="165284" y="2705100"/>
            <a:ext cx="16563698" cy="5193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Setelah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melihat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hasil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pengujian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diperoleh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penulis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menyadari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bahwa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masih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membutuhkan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beberapa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peningkatan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meningkatkan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kinerja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sistem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 Oleh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karena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itu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beberapa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saran di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bawah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diimplementasikan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dalam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pengembangan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penelitian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selanjutnya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endParaRPr lang="en-ID" sz="2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AutoNum type="arabicPeriod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Melakukan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optimasi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lebih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lanjut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pada parameter SVM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seperti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kernel dan parameter C.</a:t>
            </a:r>
            <a:endParaRPr lang="en-ID" sz="2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AutoNum type="arabicPeriod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Meningkatkan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jumlah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data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ulasan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Jamu Madura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berkontribusi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pada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peningkatan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keakuratan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model.</a:t>
            </a:r>
            <a:endParaRPr lang="en-ID" sz="2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AutoNum type="arabicPeriod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Menyempurnakan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proses preprocessing data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mendapatkan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representasi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ulasan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lebih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akurat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en-ID" sz="2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AutoNum type="arabicPeriod"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Menambahkan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kelas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netral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dalam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analisis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sentimen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membantu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mengatasi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situasi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di mana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ulasan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tidak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jelas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atau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tidak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menunjukkan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sentimen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positif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atau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negatif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secara</a:t>
            </a:r>
            <a:r>
              <a:rPr lang="en-US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tegas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189844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53113" y="4086461"/>
            <a:ext cx="10049060" cy="164134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387079" y="891402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4653114" y="4506314"/>
            <a:ext cx="10049059" cy="1221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10000" dirty="0">
                <a:solidFill>
                  <a:srgbClr val="FFFFFF"/>
                </a:solidFill>
                <a:latin typeface="Heebo Bold"/>
              </a:rPr>
              <a:t>TERIMAKASIH </a:t>
            </a:r>
            <a:r>
              <a:rPr lang="en-US" sz="10000" dirty="0">
                <a:solidFill>
                  <a:srgbClr val="FFFFFF"/>
                </a:solidFill>
                <a:latin typeface="Heebo Bold"/>
                <a:sym typeface="Wingdings" panose="05000000000000000000" pitchFamily="2" charset="2"/>
              </a:rPr>
              <a:t></a:t>
            </a:r>
            <a:endParaRPr lang="en-US" sz="10000" dirty="0">
              <a:solidFill>
                <a:srgbClr val="FFFFFF"/>
              </a:solidFill>
              <a:latin typeface="Heeb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0200" y="1034602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6182A8"/>
                </a:solidFill>
                <a:latin typeface="Heebo Bold"/>
              </a:rPr>
              <a:t>31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</p:spTree>
    <p:extLst>
      <p:ext uri="{BB962C8B-B14F-4D97-AF65-F5344CB8AC3E}">
        <p14:creationId xmlns:p14="http://schemas.microsoft.com/office/powerpoint/2010/main" val="271120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6804" y="2530485"/>
            <a:ext cx="6614393" cy="341250"/>
            <a:chOff x="0" y="0"/>
            <a:chExt cx="1742062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2062" cy="89877"/>
            </a:xfrm>
            <a:custGeom>
              <a:avLst/>
              <a:gdLst/>
              <a:ahLst/>
              <a:cxnLst/>
              <a:rect l="l" t="t" r="r" b="b"/>
              <a:pathLst>
                <a:path w="1742062" h="89877">
                  <a:moveTo>
                    <a:pt x="0" y="0"/>
                  </a:moveTo>
                  <a:lnTo>
                    <a:pt x="1742062" y="0"/>
                  </a:lnTo>
                  <a:lnTo>
                    <a:pt x="1742062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3378328"/>
            <a:ext cx="18288000" cy="5200683"/>
            <a:chOff x="0" y="0"/>
            <a:chExt cx="4816593" cy="13697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369727"/>
            </a:xfrm>
            <a:custGeom>
              <a:avLst/>
              <a:gdLst/>
              <a:ahLst/>
              <a:cxnLst/>
              <a:rect l="l" t="t" r="r" b="b"/>
              <a:pathLst>
                <a:path w="4816592" h="1369727">
                  <a:moveTo>
                    <a:pt x="0" y="0"/>
                  </a:moveTo>
                  <a:lnTo>
                    <a:pt x="4816592" y="0"/>
                  </a:lnTo>
                  <a:lnTo>
                    <a:pt x="4816592" y="1369727"/>
                  </a:lnTo>
                  <a:lnTo>
                    <a:pt x="0" y="136972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7395" y="5153646"/>
            <a:ext cx="4808104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Mukta Mahee"/>
              </a:rPr>
              <a:t>Menggunakan algoritma Support Vector Machine untuk mengetahui hasil akurasi yang akurat terhadap jamu Madura.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9163050" y="4279032"/>
            <a:ext cx="18304" cy="3532924"/>
          </a:xfrm>
          <a:prstGeom prst="line">
            <a:avLst/>
          </a:prstGeom>
          <a:ln w="38100" cap="rnd">
            <a:solidFill>
              <a:srgbClr val="B7CAD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-1629762" y="6677399"/>
            <a:ext cx="3259524" cy="3259524"/>
          </a:xfrm>
          <a:custGeom>
            <a:avLst/>
            <a:gdLst/>
            <a:ahLst/>
            <a:cxnLst/>
            <a:rect l="l" t="t" r="r" b="b"/>
            <a:pathLst>
              <a:path w="3259524" h="3259524">
                <a:moveTo>
                  <a:pt x="0" y="0"/>
                </a:moveTo>
                <a:lnTo>
                  <a:pt x="3259524" y="0"/>
                </a:lnTo>
                <a:lnTo>
                  <a:pt x="3259524" y="3259523"/>
                </a:lnTo>
                <a:lnTo>
                  <a:pt x="0" y="325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5411862" y="1963748"/>
            <a:ext cx="7464276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Heebo Bold"/>
              </a:rPr>
              <a:t>Tujuan Penelitian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32752" y="3947146"/>
            <a:ext cx="131739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Heebo Ultra-Bold"/>
              </a:rPr>
              <a:t>01.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2853" y="635000"/>
            <a:ext cx="3658681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97150" y="5086350"/>
            <a:ext cx="4808104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Mukta Mahee"/>
              </a:rPr>
              <a:t>Menerapkan metode Query Expansion Ranking untuk mengetahui pengaruh nilai akurasi dalam analisis sentimen terhadap jamu Madura.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42507" y="3947146"/>
            <a:ext cx="131739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Heebo Ultra-Bold"/>
              </a:rPr>
              <a:t>02.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860498" y="2284268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5432995" y="886957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02907" y="2925822"/>
            <a:ext cx="11083640" cy="4625903"/>
            <a:chOff x="0" y="0"/>
            <a:chExt cx="2919148" cy="892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9148" cy="892533"/>
            </a:xfrm>
            <a:custGeom>
              <a:avLst/>
              <a:gdLst/>
              <a:ahLst/>
              <a:cxnLst/>
              <a:rect l="l" t="t" r="r" b="b"/>
              <a:pathLst>
                <a:path w="2919148" h="892533">
                  <a:moveTo>
                    <a:pt x="0" y="0"/>
                  </a:moveTo>
                  <a:lnTo>
                    <a:pt x="2919148" y="0"/>
                  </a:lnTo>
                  <a:lnTo>
                    <a:pt x="2919148" y="892533"/>
                  </a:lnTo>
                  <a:lnTo>
                    <a:pt x="0" y="892533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92853" y="3218551"/>
            <a:ext cx="3997253" cy="417050"/>
            <a:chOff x="0" y="0"/>
            <a:chExt cx="1052774" cy="10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2774" cy="109840"/>
            </a:xfrm>
            <a:custGeom>
              <a:avLst/>
              <a:gdLst/>
              <a:ahLst/>
              <a:cxnLst/>
              <a:rect l="l" t="t" r="r" b="b"/>
              <a:pathLst>
                <a:path w="1052774" h="109840">
                  <a:moveTo>
                    <a:pt x="0" y="0"/>
                  </a:moveTo>
                  <a:lnTo>
                    <a:pt x="1052774" y="0"/>
                  </a:lnTo>
                  <a:lnTo>
                    <a:pt x="1052774" y="109840"/>
                  </a:lnTo>
                  <a:lnTo>
                    <a:pt x="0" y="109840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2853" y="4255048"/>
            <a:ext cx="3997253" cy="306845"/>
            <a:chOff x="0" y="0"/>
            <a:chExt cx="1052774" cy="808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2774" cy="80815"/>
            </a:xfrm>
            <a:custGeom>
              <a:avLst/>
              <a:gdLst/>
              <a:ahLst/>
              <a:cxnLst/>
              <a:rect l="l" t="t" r="r" b="b"/>
              <a:pathLst>
                <a:path w="1052774" h="80815">
                  <a:moveTo>
                    <a:pt x="0" y="0"/>
                  </a:moveTo>
                  <a:lnTo>
                    <a:pt x="1052774" y="0"/>
                  </a:lnTo>
                  <a:lnTo>
                    <a:pt x="1052774" y="80815"/>
                  </a:lnTo>
                  <a:lnTo>
                    <a:pt x="0" y="80815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-280123" y="6108225"/>
            <a:ext cx="3513563" cy="3513563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4"/>
                </a:lnTo>
                <a:lnTo>
                  <a:pt x="3513563" y="3513564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7329000" y="3345445"/>
            <a:ext cx="10757548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Manfaat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analisis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sentimen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dengan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akurasi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tertinggi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membantu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meningkatkan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kepercayaan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.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untuk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positif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berarti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produk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tersebut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bagus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dan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dapat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di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pertahankan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,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sedangkan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negatif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dapat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menjadi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bahan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untuk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mengevaluasi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produk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dan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memungkinkan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pengembangan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produk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yang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lebih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efektif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. Pada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penelitian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ini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,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analisis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sentimen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dilakukan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untuk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mengumpulkan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masyarakat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terhadap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jamu Madura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dengan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menggunakan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900" dirty="0" err="1">
                <a:solidFill>
                  <a:srgbClr val="000000"/>
                </a:solidFill>
                <a:latin typeface="Mukta Mahee"/>
              </a:rPr>
              <a:t>metode</a:t>
            </a:r>
            <a:r>
              <a:rPr lang="en-US" sz="2900" dirty="0">
                <a:solidFill>
                  <a:srgbClr val="000000"/>
                </a:solidFill>
                <a:latin typeface="Mukta Mahee"/>
              </a:rPr>
              <a:t> Support Vector Machine dan Query Expansion Ranking.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5759" y="2808053"/>
            <a:ext cx="422805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Manfaat Penelitian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2853" y="635000"/>
            <a:ext cx="3481174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053779" y="1851462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85770" y="342900"/>
            <a:ext cx="12022498" cy="3576560"/>
            <a:chOff x="0" y="0"/>
            <a:chExt cx="2951465" cy="3178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1465" cy="317895"/>
            </a:xfrm>
            <a:custGeom>
              <a:avLst/>
              <a:gdLst/>
              <a:ahLst/>
              <a:cxnLst/>
              <a:rect l="l" t="t" r="r" b="b"/>
              <a:pathLst>
                <a:path w="2951465" h="317895">
                  <a:moveTo>
                    <a:pt x="0" y="0"/>
                  </a:moveTo>
                  <a:lnTo>
                    <a:pt x="2951465" y="0"/>
                  </a:lnTo>
                  <a:lnTo>
                    <a:pt x="2951465" y="317895"/>
                  </a:lnTo>
                  <a:lnTo>
                    <a:pt x="0" y="317895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81600" y="506890"/>
            <a:ext cx="946355" cy="9131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2779" y="3241189"/>
            <a:ext cx="3758235" cy="341250"/>
            <a:chOff x="0" y="0"/>
            <a:chExt cx="989823" cy="898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9823" cy="89877"/>
            </a:xfrm>
            <a:custGeom>
              <a:avLst/>
              <a:gdLst/>
              <a:ahLst/>
              <a:cxnLst/>
              <a:rect l="l" t="t" r="r" b="b"/>
              <a:pathLst>
                <a:path w="989823" h="89877">
                  <a:moveTo>
                    <a:pt x="0" y="0"/>
                  </a:moveTo>
                  <a:lnTo>
                    <a:pt x="989823" y="0"/>
                  </a:lnTo>
                  <a:lnTo>
                    <a:pt x="989823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2779" y="4167481"/>
            <a:ext cx="3481174" cy="341250"/>
            <a:chOff x="0" y="0"/>
            <a:chExt cx="916852" cy="898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6852" cy="89877"/>
            </a:xfrm>
            <a:custGeom>
              <a:avLst/>
              <a:gdLst/>
              <a:ahLst/>
              <a:cxnLst/>
              <a:rect l="l" t="t" r="r" b="b"/>
              <a:pathLst>
                <a:path w="916852" h="89877">
                  <a:moveTo>
                    <a:pt x="0" y="0"/>
                  </a:moveTo>
                  <a:lnTo>
                    <a:pt x="916852" y="0"/>
                  </a:lnTo>
                  <a:lnTo>
                    <a:pt x="916852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flipH="1">
            <a:off x="974918" y="7292421"/>
            <a:ext cx="3513563" cy="3513563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4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4" y="3513563"/>
                </a:lnTo>
                <a:lnTo>
                  <a:pt x="3513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TextBox 30"/>
          <p:cNvSpPr txBox="1"/>
          <p:nvPr/>
        </p:nvSpPr>
        <p:spPr>
          <a:xfrm>
            <a:off x="5221872" y="637529"/>
            <a:ext cx="97170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Heebo Medium"/>
              </a:rPr>
              <a:t>01.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04182" y="506890"/>
            <a:ext cx="11504086" cy="3468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400" dirty="0">
                <a:solidFill>
                  <a:srgbClr val="000000"/>
                </a:solidFill>
                <a:latin typeface="Mukta Mahee"/>
              </a:rPr>
              <a:t>Data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diambil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teknik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Mukta Mahee"/>
              </a:rPr>
              <a:t>Scraping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total data yang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sebanyak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1000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pada jamu Madura di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aplikasi</a:t>
            </a:r>
            <a:endParaRPr lang="en-US" sz="2400" dirty="0">
              <a:solidFill>
                <a:srgbClr val="000000"/>
              </a:solidFill>
              <a:latin typeface="Mukta Mahee"/>
            </a:endParaRPr>
          </a:p>
          <a:p>
            <a:pPr>
              <a:lnSpc>
                <a:spcPts val="3920"/>
              </a:lnSpc>
            </a:pPr>
            <a:r>
              <a:rPr lang="en-US" sz="2400" dirty="0">
                <a:solidFill>
                  <a:srgbClr val="000000"/>
                </a:solidFill>
                <a:latin typeface="Mukta Mahee"/>
              </a:rPr>
              <a:t>Shopee (</a:t>
            </a:r>
            <a:r>
              <a:rPr lang="en-US" sz="2400" dirty="0">
                <a:solidFill>
                  <a:srgbClr val="000000"/>
                </a:solidFill>
                <a:latin typeface="Mukta Mahee"/>
                <a:hlinkClick r:id="rId4"/>
              </a:rPr>
              <a:t>https://shopee.co.id/product/158155059/2417267164?d_id=5edf0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),</a:t>
            </a:r>
          </a:p>
          <a:p>
            <a:pPr>
              <a:lnSpc>
                <a:spcPts val="3920"/>
              </a:lnSpc>
            </a:pPr>
            <a:r>
              <a:rPr lang="en-US" sz="2400" dirty="0">
                <a:solidFill>
                  <a:srgbClr val="000000"/>
                </a:solidFill>
                <a:latin typeface="Mukta Mahee"/>
              </a:rPr>
              <a:t>Lazada (</a:t>
            </a:r>
            <a:r>
              <a:rPr lang="en-US" sz="2400" dirty="0">
                <a:solidFill>
                  <a:srgbClr val="000000"/>
                </a:solidFill>
                <a:latin typeface="Mukta Mahee"/>
                <a:hlinkClick r:id="rId5"/>
              </a:rPr>
              <a:t>https://my-m.lazada.co.id/review/product-reviews?itemId=342710633&amp;skuId=355474737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),</a:t>
            </a:r>
          </a:p>
          <a:p>
            <a:pPr>
              <a:lnSpc>
                <a:spcPts val="3920"/>
              </a:lnSpc>
            </a:pPr>
            <a:r>
              <a:rPr lang="en-US" sz="2400" dirty="0">
                <a:solidFill>
                  <a:srgbClr val="000000"/>
                </a:solidFill>
                <a:latin typeface="Mukta Mahee"/>
              </a:rPr>
              <a:t>Tokopedia (</a:t>
            </a:r>
            <a:r>
              <a:rPr lang="en-US" sz="2400" dirty="0">
                <a:solidFill>
                  <a:srgbClr val="000000"/>
                </a:solidFill>
                <a:latin typeface="Mukta Mahee"/>
                <a:hlinkClick r:id="rId6"/>
              </a:rPr>
              <a:t>https://www.tokopedia.com/nolaraofficial/jamu-nifas-pluntur-telat-datang-bulan-madura-kapsul/review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).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Heebo Bold"/>
              </a:rPr>
              <a:t>06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6182A8"/>
                </a:solidFill>
                <a:latin typeface="Heebo"/>
              </a:rPr>
              <a:t>PROPOSAL SKRIPSI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5685" y="2754891"/>
            <a:ext cx="422805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Batasan</a:t>
            </a:r>
          </a:p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Heebo Bold"/>
              </a:rPr>
              <a:t>Masalah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92853" y="635000"/>
            <a:ext cx="3481174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6182A8"/>
                </a:solidFill>
                <a:latin typeface="Heebo"/>
              </a:rPr>
              <a:t>TRUNOJOYO MADURA</a:t>
            </a:r>
          </a:p>
        </p:txBody>
      </p:sp>
      <p:sp>
        <p:nvSpPr>
          <p:cNvPr id="40" name="Freeform 40"/>
          <p:cNvSpPr/>
          <p:nvPr/>
        </p:nvSpPr>
        <p:spPr>
          <a:xfrm>
            <a:off x="279732" y="4922910"/>
            <a:ext cx="4234221" cy="1397311"/>
          </a:xfrm>
          <a:custGeom>
            <a:avLst/>
            <a:gdLst/>
            <a:ahLst/>
            <a:cxnLst/>
            <a:rect l="l" t="t" r="r" b="b"/>
            <a:pathLst>
              <a:path w="4234221" h="1397311">
                <a:moveTo>
                  <a:pt x="0" y="0"/>
                </a:moveTo>
                <a:lnTo>
                  <a:pt x="4234221" y="0"/>
                </a:lnTo>
                <a:lnTo>
                  <a:pt x="4234221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1" name="Freeform 4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6" name="Group 2">
            <a:extLst>
              <a:ext uri="{FF2B5EF4-FFF2-40B4-BE49-F238E27FC236}">
                <a16:creationId xmlns:a16="http://schemas.microsoft.com/office/drawing/2014/main" id="{B972618E-1848-9C4A-D6AC-4CBCA4DD53A8}"/>
              </a:ext>
            </a:extLst>
          </p:cNvPr>
          <p:cNvGrpSpPr/>
          <p:nvPr/>
        </p:nvGrpSpPr>
        <p:grpSpPr>
          <a:xfrm>
            <a:off x="5978521" y="4045402"/>
            <a:ext cx="12022498" cy="596900"/>
            <a:chOff x="0" y="0"/>
            <a:chExt cx="2951465" cy="317895"/>
          </a:xfrm>
        </p:grpSpPr>
        <p:sp>
          <p:nvSpPr>
            <p:cNvPr id="67" name="Freeform 3">
              <a:extLst>
                <a:ext uri="{FF2B5EF4-FFF2-40B4-BE49-F238E27FC236}">
                  <a16:creationId xmlns:a16="http://schemas.microsoft.com/office/drawing/2014/main" id="{0446EF3B-6269-BF35-15CA-FA749D0B6B6E}"/>
                </a:ext>
              </a:extLst>
            </p:cNvPr>
            <p:cNvSpPr/>
            <p:nvPr/>
          </p:nvSpPr>
          <p:spPr>
            <a:xfrm>
              <a:off x="0" y="0"/>
              <a:ext cx="2951465" cy="317895"/>
            </a:xfrm>
            <a:custGeom>
              <a:avLst/>
              <a:gdLst/>
              <a:ahLst/>
              <a:cxnLst/>
              <a:rect l="l" t="t" r="r" b="b"/>
              <a:pathLst>
                <a:path w="2951465" h="317895">
                  <a:moveTo>
                    <a:pt x="0" y="0"/>
                  </a:moveTo>
                  <a:lnTo>
                    <a:pt x="2951465" y="0"/>
                  </a:lnTo>
                  <a:lnTo>
                    <a:pt x="2951465" y="317895"/>
                  </a:lnTo>
                  <a:lnTo>
                    <a:pt x="0" y="317895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8" name="TextBox 4">
              <a:extLst>
                <a:ext uri="{FF2B5EF4-FFF2-40B4-BE49-F238E27FC236}">
                  <a16:creationId xmlns:a16="http://schemas.microsoft.com/office/drawing/2014/main" id="{A5A9CDAE-B1BA-E54E-2B61-069EC19AD39A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69" name="Group 5">
            <a:extLst>
              <a:ext uri="{FF2B5EF4-FFF2-40B4-BE49-F238E27FC236}">
                <a16:creationId xmlns:a16="http://schemas.microsoft.com/office/drawing/2014/main" id="{BC297448-DB4A-8FB2-05A0-A63D5C0886E7}"/>
              </a:ext>
            </a:extLst>
          </p:cNvPr>
          <p:cNvGrpSpPr/>
          <p:nvPr/>
        </p:nvGrpSpPr>
        <p:grpSpPr>
          <a:xfrm>
            <a:off x="5174351" y="3924300"/>
            <a:ext cx="971708" cy="895403"/>
            <a:chOff x="0" y="0"/>
            <a:chExt cx="812800" cy="812800"/>
          </a:xfrm>
        </p:grpSpPr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DCE11AB-040D-1E47-7671-4526BDDD58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1" name="TextBox 7">
              <a:extLst>
                <a:ext uri="{FF2B5EF4-FFF2-40B4-BE49-F238E27FC236}">
                  <a16:creationId xmlns:a16="http://schemas.microsoft.com/office/drawing/2014/main" id="{F07252BC-E5DC-E8D8-68C0-AF006294501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2" name="TextBox 30">
            <a:extLst>
              <a:ext uri="{FF2B5EF4-FFF2-40B4-BE49-F238E27FC236}">
                <a16:creationId xmlns:a16="http://schemas.microsoft.com/office/drawing/2014/main" id="{034F464D-51EE-CBC1-2894-3E6FE4D75D5F}"/>
              </a:ext>
            </a:extLst>
          </p:cNvPr>
          <p:cNvSpPr txBox="1"/>
          <p:nvPr/>
        </p:nvSpPr>
        <p:spPr>
          <a:xfrm>
            <a:off x="5215983" y="4063342"/>
            <a:ext cx="971708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Heebo Medium"/>
              </a:rPr>
              <a:t>02.</a:t>
            </a:r>
          </a:p>
        </p:txBody>
      </p:sp>
      <p:sp>
        <p:nvSpPr>
          <p:cNvPr id="73" name="TextBox 31">
            <a:extLst>
              <a:ext uri="{FF2B5EF4-FFF2-40B4-BE49-F238E27FC236}">
                <a16:creationId xmlns:a16="http://schemas.microsoft.com/office/drawing/2014/main" id="{2CC4A8B8-47A1-8C9C-DAA9-4DA04C7FA07C}"/>
              </a:ext>
            </a:extLst>
          </p:cNvPr>
          <p:cNvSpPr txBox="1"/>
          <p:nvPr/>
        </p:nvSpPr>
        <p:spPr>
          <a:xfrm>
            <a:off x="6496933" y="4092125"/>
            <a:ext cx="11504086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Jenis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Jamu pada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penlitian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ini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Jamu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Peluntur</a:t>
            </a:r>
            <a:endParaRPr lang="en-US" sz="2400" dirty="0">
              <a:solidFill>
                <a:srgbClr val="000000"/>
              </a:solidFill>
              <a:latin typeface="Mukta Mahee"/>
            </a:endParaRPr>
          </a:p>
        </p:txBody>
      </p:sp>
      <p:grpSp>
        <p:nvGrpSpPr>
          <p:cNvPr id="92" name="Group 2">
            <a:extLst>
              <a:ext uri="{FF2B5EF4-FFF2-40B4-BE49-F238E27FC236}">
                <a16:creationId xmlns:a16="http://schemas.microsoft.com/office/drawing/2014/main" id="{37C510F5-C8C4-B6CA-6D6A-E5A8D8F7CAEC}"/>
              </a:ext>
            </a:extLst>
          </p:cNvPr>
          <p:cNvGrpSpPr/>
          <p:nvPr/>
        </p:nvGrpSpPr>
        <p:grpSpPr>
          <a:xfrm>
            <a:off x="5985770" y="4731202"/>
            <a:ext cx="12022498" cy="1089002"/>
            <a:chOff x="0" y="0"/>
            <a:chExt cx="2951465" cy="317895"/>
          </a:xfrm>
        </p:grpSpPr>
        <p:sp>
          <p:nvSpPr>
            <p:cNvPr id="93" name="Freeform 3">
              <a:extLst>
                <a:ext uri="{FF2B5EF4-FFF2-40B4-BE49-F238E27FC236}">
                  <a16:creationId xmlns:a16="http://schemas.microsoft.com/office/drawing/2014/main" id="{FCE4DCD0-EADC-4BBB-9A84-E9672DED15E8}"/>
                </a:ext>
              </a:extLst>
            </p:cNvPr>
            <p:cNvSpPr/>
            <p:nvPr/>
          </p:nvSpPr>
          <p:spPr>
            <a:xfrm>
              <a:off x="0" y="0"/>
              <a:ext cx="2951465" cy="317895"/>
            </a:xfrm>
            <a:custGeom>
              <a:avLst/>
              <a:gdLst/>
              <a:ahLst/>
              <a:cxnLst/>
              <a:rect l="l" t="t" r="r" b="b"/>
              <a:pathLst>
                <a:path w="2951465" h="317895">
                  <a:moveTo>
                    <a:pt x="0" y="0"/>
                  </a:moveTo>
                  <a:lnTo>
                    <a:pt x="2951465" y="0"/>
                  </a:lnTo>
                  <a:lnTo>
                    <a:pt x="2951465" y="317895"/>
                  </a:lnTo>
                  <a:lnTo>
                    <a:pt x="0" y="317895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4" name="TextBox 4">
              <a:extLst>
                <a:ext uri="{FF2B5EF4-FFF2-40B4-BE49-F238E27FC236}">
                  <a16:creationId xmlns:a16="http://schemas.microsoft.com/office/drawing/2014/main" id="{8EC0BFE6-EE95-7E30-7BDF-A69B81F16100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95" name="Group 5">
            <a:extLst>
              <a:ext uri="{FF2B5EF4-FFF2-40B4-BE49-F238E27FC236}">
                <a16:creationId xmlns:a16="http://schemas.microsoft.com/office/drawing/2014/main" id="{86AE7F08-F151-3967-A0CF-E1A5B2BB2881}"/>
              </a:ext>
            </a:extLst>
          </p:cNvPr>
          <p:cNvGrpSpPr/>
          <p:nvPr/>
        </p:nvGrpSpPr>
        <p:grpSpPr>
          <a:xfrm>
            <a:off x="5181600" y="4857697"/>
            <a:ext cx="971708" cy="895403"/>
            <a:chOff x="0" y="0"/>
            <a:chExt cx="812800" cy="812800"/>
          </a:xfrm>
        </p:grpSpPr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4BA7D4A-E914-5D93-10AB-E329A3C10D0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7" name="TextBox 7">
              <a:extLst>
                <a:ext uri="{FF2B5EF4-FFF2-40B4-BE49-F238E27FC236}">
                  <a16:creationId xmlns:a16="http://schemas.microsoft.com/office/drawing/2014/main" id="{D2C50FB3-2C15-C6BE-7F9A-D1248C13332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8" name="TextBox 30">
            <a:extLst>
              <a:ext uri="{FF2B5EF4-FFF2-40B4-BE49-F238E27FC236}">
                <a16:creationId xmlns:a16="http://schemas.microsoft.com/office/drawing/2014/main" id="{290029C0-5FEF-E6A7-5741-B4B70260DFDD}"/>
              </a:ext>
            </a:extLst>
          </p:cNvPr>
          <p:cNvSpPr txBox="1"/>
          <p:nvPr/>
        </p:nvSpPr>
        <p:spPr>
          <a:xfrm>
            <a:off x="5223232" y="4994765"/>
            <a:ext cx="971708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Heebo Medium"/>
              </a:rPr>
              <a:t>03.</a:t>
            </a:r>
          </a:p>
        </p:txBody>
      </p:sp>
      <p:sp>
        <p:nvSpPr>
          <p:cNvPr id="99" name="TextBox 31">
            <a:extLst>
              <a:ext uri="{FF2B5EF4-FFF2-40B4-BE49-F238E27FC236}">
                <a16:creationId xmlns:a16="http://schemas.microsoft.com/office/drawing/2014/main" id="{B8A68AC8-E917-257D-D676-5197D5C4C3CB}"/>
              </a:ext>
            </a:extLst>
          </p:cNvPr>
          <p:cNvSpPr txBox="1"/>
          <p:nvPr/>
        </p:nvSpPr>
        <p:spPr>
          <a:xfrm>
            <a:off x="6504182" y="4777925"/>
            <a:ext cx="1150408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nb-NO" sz="2400" dirty="0">
                <a:solidFill>
                  <a:srgbClr val="000000"/>
                </a:solidFill>
                <a:latin typeface="Mukta Mahee"/>
              </a:rPr>
              <a:t>Data ulasan yang di ambil data teks berbahasa Indonesia diambil pada bulan september dan oktober 2023 menggunakan </a:t>
            </a:r>
            <a:r>
              <a:rPr lang="nb-NO" sz="2400" i="1" dirty="0">
                <a:solidFill>
                  <a:srgbClr val="000000"/>
                </a:solidFill>
                <a:latin typeface="Mukta Mahee"/>
              </a:rPr>
              <a:t>Instant Data Scraper</a:t>
            </a:r>
            <a:r>
              <a:rPr lang="nb-NO" sz="2400" dirty="0">
                <a:solidFill>
                  <a:srgbClr val="000000"/>
                </a:solidFill>
                <a:latin typeface="Mukta Mahee"/>
              </a:rPr>
              <a:t>.</a:t>
            </a:r>
            <a:endParaRPr lang="en-US" sz="2400" dirty="0">
              <a:solidFill>
                <a:srgbClr val="000000"/>
              </a:solidFill>
              <a:latin typeface="Mukta Mahee"/>
            </a:endParaRPr>
          </a:p>
        </p:txBody>
      </p:sp>
      <p:grpSp>
        <p:nvGrpSpPr>
          <p:cNvPr id="100" name="Group 2">
            <a:extLst>
              <a:ext uri="{FF2B5EF4-FFF2-40B4-BE49-F238E27FC236}">
                <a16:creationId xmlns:a16="http://schemas.microsoft.com/office/drawing/2014/main" id="{78D61E0F-0A34-233D-C9C4-06379E1032D8}"/>
              </a:ext>
            </a:extLst>
          </p:cNvPr>
          <p:cNvGrpSpPr/>
          <p:nvPr/>
        </p:nvGrpSpPr>
        <p:grpSpPr>
          <a:xfrm>
            <a:off x="5985770" y="6026602"/>
            <a:ext cx="12022498" cy="596900"/>
            <a:chOff x="0" y="0"/>
            <a:chExt cx="2951465" cy="317895"/>
          </a:xfrm>
        </p:grpSpPr>
        <p:sp>
          <p:nvSpPr>
            <p:cNvPr id="101" name="Freeform 3">
              <a:extLst>
                <a:ext uri="{FF2B5EF4-FFF2-40B4-BE49-F238E27FC236}">
                  <a16:creationId xmlns:a16="http://schemas.microsoft.com/office/drawing/2014/main" id="{D5F0C31B-6B0D-EE4A-AD76-07B346CAC94C}"/>
                </a:ext>
              </a:extLst>
            </p:cNvPr>
            <p:cNvSpPr/>
            <p:nvPr/>
          </p:nvSpPr>
          <p:spPr>
            <a:xfrm>
              <a:off x="0" y="0"/>
              <a:ext cx="2951465" cy="317895"/>
            </a:xfrm>
            <a:custGeom>
              <a:avLst/>
              <a:gdLst/>
              <a:ahLst/>
              <a:cxnLst/>
              <a:rect l="l" t="t" r="r" b="b"/>
              <a:pathLst>
                <a:path w="2951465" h="317895">
                  <a:moveTo>
                    <a:pt x="0" y="0"/>
                  </a:moveTo>
                  <a:lnTo>
                    <a:pt x="2951465" y="0"/>
                  </a:lnTo>
                  <a:lnTo>
                    <a:pt x="2951465" y="317895"/>
                  </a:lnTo>
                  <a:lnTo>
                    <a:pt x="0" y="317895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2" name="TextBox 4">
              <a:extLst>
                <a:ext uri="{FF2B5EF4-FFF2-40B4-BE49-F238E27FC236}">
                  <a16:creationId xmlns:a16="http://schemas.microsoft.com/office/drawing/2014/main" id="{E9B2696B-84AD-C90B-F132-93EE0BF4E06F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03" name="Group 5">
            <a:extLst>
              <a:ext uri="{FF2B5EF4-FFF2-40B4-BE49-F238E27FC236}">
                <a16:creationId xmlns:a16="http://schemas.microsoft.com/office/drawing/2014/main" id="{EB6C22C1-BE10-5E13-CB4F-FA9BFBD727C5}"/>
              </a:ext>
            </a:extLst>
          </p:cNvPr>
          <p:cNvGrpSpPr/>
          <p:nvPr/>
        </p:nvGrpSpPr>
        <p:grpSpPr>
          <a:xfrm>
            <a:off x="5181600" y="5905500"/>
            <a:ext cx="971708" cy="895403"/>
            <a:chOff x="0" y="0"/>
            <a:chExt cx="812800" cy="812800"/>
          </a:xfrm>
        </p:grpSpPr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08B73DAD-F5B8-B399-6A24-0AFFA3DC79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5" name="TextBox 7">
              <a:extLst>
                <a:ext uri="{FF2B5EF4-FFF2-40B4-BE49-F238E27FC236}">
                  <a16:creationId xmlns:a16="http://schemas.microsoft.com/office/drawing/2014/main" id="{A5B0C14E-8E6C-0E7A-FD72-9D25F49FE02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6" name="TextBox 30">
            <a:extLst>
              <a:ext uri="{FF2B5EF4-FFF2-40B4-BE49-F238E27FC236}">
                <a16:creationId xmlns:a16="http://schemas.microsoft.com/office/drawing/2014/main" id="{039CA77A-39FA-D329-3DD0-AF46E6D5592A}"/>
              </a:ext>
            </a:extLst>
          </p:cNvPr>
          <p:cNvSpPr txBox="1"/>
          <p:nvPr/>
        </p:nvSpPr>
        <p:spPr>
          <a:xfrm>
            <a:off x="5223232" y="6044542"/>
            <a:ext cx="971708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Heebo Medium"/>
              </a:rPr>
              <a:t>04.</a:t>
            </a:r>
          </a:p>
        </p:txBody>
      </p:sp>
      <p:sp>
        <p:nvSpPr>
          <p:cNvPr id="107" name="TextBox 31">
            <a:extLst>
              <a:ext uri="{FF2B5EF4-FFF2-40B4-BE49-F238E27FC236}">
                <a16:creationId xmlns:a16="http://schemas.microsoft.com/office/drawing/2014/main" id="{2D46B806-99F4-B698-A415-1D0076CF1CD5}"/>
              </a:ext>
            </a:extLst>
          </p:cNvPr>
          <p:cNvSpPr txBox="1"/>
          <p:nvPr/>
        </p:nvSpPr>
        <p:spPr>
          <a:xfrm>
            <a:off x="6504182" y="6073325"/>
            <a:ext cx="11504086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400" dirty="0">
                <a:solidFill>
                  <a:srgbClr val="000000"/>
                </a:solidFill>
                <a:latin typeface="Mukta Mahee"/>
              </a:rPr>
              <a:t>Data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ulasan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memiliki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2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kelas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yaitu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kelas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positif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kelas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negatif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.</a:t>
            </a:r>
          </a:p>
        </p:txBody>
      </p:sp>
      <p:grpSp>
        <p:nvGrpSpPr>
          <p:cNvPr id="108" name="Group 2">
            <a:extLst>
              <a:ext uri="{FF2B5EF4-FFF2-40B4-BE49-F238E27FC236}">
                <a16:creationId xmlns:a16="http://schemas.microsoft.com/office/drawing/2014/main" id="{DA91775B-8F41-5BD1-26CB-AD31C6054865}"/>
              </a:ext>
            </a:extLst>
          </p:cNvPr>
          <p:cNvGrpSpPr/>
          <p:nvPr/>
        </p:nvGrpSpPr>
        <p:grpSpPr>
          <a:xfrm>
            <a:off x="5978521" y="6998205"/>
            <a:ext cx="12022498" cy="1089002"/>
            <a:chOff x="0" y="0"/>
            <a:chExt cx="2951465" cy="317895"/>
          </a:xfrm>
        </p:grpSpPr>
        <p:sp>
          <p:nvSpPr>
            <p:cNvPr id="109" name="Freeform 3">
              <a:extLst>
                <a:ext uri="{FF2B5EF4-FFF2-40B4-BE49-F238E27FC236}">
                  <a16:creationId xmlns:a16="http://schemas.microsoft.com/office/drawing/2014/main" id="{C805D6E2-3CE4-EFBA-5798-1016BA190018}"/>
                </a:ext>
              </a:extLst>
            </p:cNvPr>
            <p:cNvSpPr/>
            <p:nvPr/>
          </p:nvSpPr>
          <p:spPr>
            <a:xfrm>
              <a:off x="0" y="0"/>
              <a:ext cx="2951465" cy="317895"/>
            </a:xfrm>
            <a:custGeom>
              <a:avLst/>
              <a:gdLst/>
              <a:ahLst/>
              <a:cxnLst/>
              <a:rect l="l" t="t" r="r" b="b"/>
              <a:pathLst>
                <a:path w="2951465" h="317895">
                  <a:moveTo>
                    <a:pt x="0" y="0"/>
                  </a:moveTo>
                  <a:lnTo>
                    <a:pt x="2951465" y="0"/>
                  </a:lnTo>
                  <a:lnTo>
                    <a:pt x="2951465" y="317895"/>
                  </a:lnTo>
                  <a:lnTo>
                    <a:pt x="0" y="317895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10" name="TextBox 4">
              <a:extLst>
                <a:ext uri="{FF2B5EF4-FFF2-40B4-BE49-F238E27FC236}">
                  <a16:creationId xmlns:a16="http://schemas.microsoft.com/office/drawing/2014/main" id="{D68F7A5D-97B9-DFF9-2DA9-69306FFF1161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11" name="Group 5">
            <a:extLst>
              <a:ext uri="{FF2B5EF4-FFF2-40B4-BE49-F238E27FC236}">
                <a16:creationId xmlns:a16="http://schemas.microsoft.com/office/drawing/2014/main" id="{281C523D-63A4-A5A7-E6C1-2A228BD36388}"/>
              </a:ext>
            </a:extLst>
          </p:cNvPr>
          <p:cNvGrpSpPr/>
          <p:nvPr/>
        </p:nvGrpSpPr>
        <p:grpSpPr>
          <a:xfrm>
            <a:off x="5174351" y="7067497"/>
            <a:ext cx="971708" cy="895403"/>
            <a:chOff x="0" y="0"/>
            <a:chExt cx="812800" cy="812800"/>
          </a:xfrm>
        </p:grpSpPr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3B240427-A9B8-A3E5-77B0-0D17135A59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3" name="TextBox 7">
              <a:extLst>
                <a:ext uri="{FF2B5EF4-FFF2-40B4-BE49-F238E27FC236}">
                  <a16:creationId xmlns:a16="http://schemas.microsoft.com/office/drawing/2014/main" id="{2F2F71CE-824D-2316-E801-E8AD410D114F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4" name="TextBox 30">
            <a:extLst>
              <a:ext uri="{FF2B5EF4-FFF2-40B4-BE49-F238E27FC236}">
                <a16:creationId xmlns:a16="http://schemas.microsoft.com/office/drawing/2014/main" id="{059AA481-4266-E803-B4C3-B039BB3328A1}"/>
              </a:ext>
            </a:extLst>
          </p:cNvPr>
          <p:cNvSpPr txBox="1"/>
          <p:nvPr/>
        </p:nvSpPr>
        <p:spPr>
          <a:xfrm>
            <a:off x="5215983" y="7204565"/>
            <a:ext cx="971708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Heebo Medium"/>
              </a:rPr>
              <a:t>05.</a:t>
            </a:r>
          </a:p>
        </p:txBody>
      </p:sp>
      <p:sp>
        <p:nvSpPr>
          <p:cNvPr id="115" name="TextBox 31">
            <a:extLst>
              <a:ext uri="{FF2B5EF4-FFF2-40B4-BE49-F238E27FC236}">
                <a16:creationId xmlns:a16="http://schemas.microsoft.com/office/drawing/2014/main" id="{9279DFAD-B2FC-A7A3-E98A-082066C2A16A}"/>
              </a:ext>
            </a:extLst>
          </p:cNvPr>
          <p:cNvSpPr txBox="1"/>
          <p:nvPr/>
        </p:nvSpPr>
        <p:spPr>
          <a:xfrm>
            <a:off x="6496933" y="7044928"/>
            <a:ext cx="1150408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nb-NO" sz="2400" dirty="0">
                <a:solidFill>
                  <a:srgbClr val="000000"/>
                </a:solidFill>
                <a:latin typeface="Mukta Mahee"/>
              </a:rPr>
              <a:t>Penelitian ini fokus pada analisis sentimen jamu Madura dengan algoritma </a:t>
            </a:r>
            <a:r>
              <a:rPr lang="nb-NO" sz="2400" i="1" dirty="0">
                <a:solidFill>
                  <a:srgbClr val="000000"/>
                </a:solidFill>
                <a:latin typeface="Mukta Mahee"/>
              </a:rPr>
              <a:t>Support Vector Machine </a:t>
            </a:r>
            <a:r>
              <a:rPr lang="nb-NO" sz="2400" dirty="0">
                <a:solidFill>
                  <a:srgbClr val="000000"/>
                </a:solidFill>
                <a:latin typeface="Mukta Mahee"/>
              </a:rPr>
              <a:t>dan </a:t>
            </a:r>
            <a:r>
              <a:rPr lang="nb-NO" sz="2400" i="1" dirty="0">
                <a:solidFill>
                  <a:srgbClr val="000000"/>
                </a:solidFill>
                <a:latin typeface="Mukta Mahee"/>
              </a:rPr>
              <a:t>Query Expansion Ranking</a:t>
            </a:r>
            <a:endParaRPr lang="en-US" sz="2400" i="1" dirty="0">
              <a:solidFill>
                <a:srgbClr val="000000"/>
              </a:solidFill>
              <a:latin typeface="Mukta Mahee"/>
            </a:endParaRPr>
          </a:p>
        </p:txBody>
      </p:sp>
      <p:grpSp>
        <p:nvGrpSpPr>
          <p:cNvPr id="116" name="Group 2">
            <a:extLst>
              <a:ext uri="{FF2B5EF4-FFF2-40B4-BE49-F238E27FC236}">
                <a16:creationId xmlns:a16="http://schemas.microsoft.com/office/drawing/2014/main" id="{A00D0CFE-8AA0-AEB6-4274-AAC88C454027}"/>
              </a:ext>
            </a:extLst>
          </p:cNvPr>
          <p:cNvGrpSpPr/>
          <p:nvPr/>
        </p:nvGrpSpPr>
        <p:grpSpPr>
          <a:xfrm>
            <a:off x="5985770" y="8280745"/>
            <a:ext cx="12022498" cy="596900"/>
            <a:chOff x="0" y="0"/>
            <a:chExt cx="2951465" cy="317895"/>
          </a:xfrm>
        </p:grpSpPr>
        <p:sp>
          <p:nvSpPr>
            <p:cNvPr id="117" name="Freeform 3">
              <a:extLst>
                <a:ext uri="{FF2B5EF4-FFF2-40B4-BE49-F238E27FC236}">
                  <a16:creationId xmlns:a16="http://schemas.microsoft.com/office/drawing/2014/main" id="{03F1C674-F93C-2034-2E17-7CB9027507E4}"/>
                </a:ext>
              </a:extLst>
            </p:cNvPr>
            <p:cNvSpPr/>
            <p:nvPr/>
          </p:nvSpPr>
          <p:spPr>
            <a:xfrm>
              <a:off x="0" y="0"/>
              <a:ext cx="2951465" cy="317895"/>
            </a:xfrm>
            <a:custGeom>
              <a:avLst/>
              <a:gdLst/>
              <a:ahLst/>
              <a:cxnLst/>
              <a:rect l="l" t="t" r="r" b="b"/>
              <a:pathLst>
                <a:path w="2951465" h="317895">
                  <a:moveTo>
                    <a:pt x="0" y="0"/>
                  </a:moveTo>
                  <a:lnTo>
                    <a:pt x="2951465" y="0"/>
                  </a:lnTo>
                  <a:lnTo>
                    <a:pt x="2951465" y="317895"/>
                  </a:lnTo>
                  <a:lnTo>
                    <a:pt x="0" y="317895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18" name="TextBox 4">
              <a:extLst>
                <a:ext uri="{FF2B5EF4-FFF2-40B4-BE49-F238E27FC236}">
                  <a16:creationId xmlns:a16="http://schemas.microsoft.com/office/drawing/2014/main" id="{49B2B353-F99D-D680-3843-E2AA7F53D0D2}"/>
                </a:ext>
              </a:extLst>
            </p:cNvPr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119" name="Group 5">
            <a:extLst>
              <a:ext uri="{FF2B5EF4-FFF2-40B4-BE49-F238E27FC236}">
                <a16:creationId xmlns:a16="http://schemas.microsoft.com/office/drawing/2014/main" id="{BC40C1CF-FB9E-6B76-F939-153FA0BFC1F8}"/>
              </a:ext>
            </a:extLst>
          </p:cNvPr>
          <p:cNvGrpSpPr/>
          <p:nvPr/>
        </p:nvGrpSpPr>
        <p:grpSpPr>
          <a:xfrm>
            <a:off x="5181600" y="8191500"/>
            <a:ext cx="971708" cy="895403"/>
            <a:chOff x="0" y="0"/>
            <a:chExt cx="812800" cy="812800"/>
          </a:xfrm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D701EE20-6964-3EB8-3B36-D40503FBB9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2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1" name="TextBox 7">
              <a:extLst>
                <a:ext uri="{FF2B5EF4-FFF2-40B4-BE49-F238E27FC236}">
                  <a16:creationId xmlns:a16="http://schemas.microsoft.com/office/drawing/2014/main" id="{CCF366D8-A4DB-1958-C106-00EFC2BE8921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2" name="TextBox 30">
            <a:extLst>
              <a:ext uri="{FF2B5EF4-FFF2-40B4-BE49-F238E27FC236}">
                <a16:creationId xmlns:a16="http://schemas.microsoft.com/office/drawing/2014/main" id="{AC25F81E-4A35-447B-E406-21D6D07628C7}"/>
              </a:ext>
            </a:extLst>
          </p:cNvPr>
          <p:cNvSpPr txBox="1"/>
          <p:nvPr/>
        </p:nvSpPr>
        <p:spPr>
          <a:xfrm>
            <a:off x="5223232" y="8298685"/>
            <a:ext cx="971708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Heebo Medium"/>
              </a:rPr>
              <a:t>06.</a:t>
            </a:r>
          </a:p>
        </p:txBody>
      </p:sp>
      <p:sp>
        <p:nvSpPr>
          <p:cNvPr id="123" name="TextBox 31">
            <a:extLst>
              <a:ext uri="{FF2B5EF4-FFF2-40B4-BE49-F238E27FC236}">
                <a16:creationId xmlns:a16="http://schemas.microsoft.com/office/drawing/2014/main" id="{24FD4D2D-8E33-FE90-A800-AB5A0BFFFBBD}"/>
              </a:ext>
            </a:extLst>
          </p:cNvPr>
          <p:cNvSpPr txBox="1"/>
          <p:nvPr/>
        </p:nvSpPr>
        <p:spPr>
          <a:xfrm>
            <a:off x="6504182" y="8327468"/>
            <a:ext cx="11504086" cy="467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400" i="1" dirty="0" err="1">
                <a:solidFill>
                  <a:srgbClr val="000000"/>
                </a:solidFill>
                <a:latin typeface="Mukta Mahee"/>
              </a:rPr>
              <a:t>Implementasi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Sistem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ukta Mahee"/>
              </a:rPr>
              <a:t>Streamlit</a:t>
            </a:r>
            <a:r>
              <a:rPr lang="en-US" sz="2400" dirty="0">
                <a:solidFill>
                  <a:srgbClr val="000000"/>
                </a:solidFill>
                <a:latin typeface="Mukta Mahee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6335" y="4048620"/>
            <a:ext cx="4543309" cy="369331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Analisis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sentimen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dan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penggalian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opini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adalah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bidang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penelitian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menganalisis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opini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sentimen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evaluasi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sikap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, dan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emosi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1347" y="3094634"/>
            <a:ext cx="6410935" cy="352711"/>
            <a:chOff x="0" y="0"/>
            <a:chExt cx="1633610" cy="898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0876" y="2512700"/>
            <a:ext cx="6971877" cy="104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Landasan Teori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6182A8"/>
                </a:solidFill>
                <a:latin typeface="Heebo 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4972201" y="682974"/>
            <a:ext cx="3513563" cy="3513563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302209" y="9175886"/>
            <a:ext cx="1163298" cy="1087486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44513" y="7962900"/>
            <a:ext cx="1240454" cy="1277362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1028700" y="1617389"/>
            <a:ext cx="2808842" cy="103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2"/>
              </a:lnSpc>
            </a:pPr>
            <a:r>
              <a:rPr lang="en-US" sz="6001">
                <a:solidFill>
                  <a:srgbClr val="FFFFFF"/>
                </a:solidFill>
                <a:latin typeface="Heebo Bold"/>
              </a:rPr>
              <a:t>BAB II</a:t>
            </a:r>
          </a:p>
        </p:txBody>
      </p:sp>
      <p:sp>
        <p:nvSpPr>
          <p:cNvPr id="17" name="Freeform 17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5910073" y="3991551"/>
            <a:ext cx="6971877" cy="61555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Mukta Mahee"/>
              </a:rPr>
              <a:t>Jamu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peluntur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atau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jamu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telat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bulan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adalah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salah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satu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cara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mandiri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sering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oleh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perempuan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menghadapi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kehamilan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tidak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diinginkan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, dan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praktik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ini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sudah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dikenal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sejak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zaman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dahulu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. data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ulasan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jamu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madura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nantinya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akan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digunakan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dalam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penelitian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ini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didapatkan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tiga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aplikasi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yaitu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dari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aplikasi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Shopee, Lazada dan Tokopedia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80482" y="3994205"/>
            <a:ext cx="4124510" cy="357124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Mukta Mahee"/>
              </a:rPr>
              <a:t>Preprocessing :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Mukta Mahee"/>
              </a:rPr>
              <a:t>- Case Folding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Mukta Mahee"/>
              </a:rPr>
              <a:t>- Punctuation Removal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Mukta Mahee"/>
              </a:rPr>
              <a:t>- Tokenizing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Mukta Mahee"/>
              </a:rPr>
              <a:t>- </a:t>
            </a:r>
            <a:r>
              <a:rPr lang="en-US" sz="3399" dirty="0" err="1">
                <a:solidFill>
                  <a:srgbClr val="FFFFFF"/>
                </a:solidFill>
                <a:latin typeface="Mukta Mahee"/>
              </a:rPr>
              <a:t>Stopword</a:t>
            </a:r>
            <a:r>
              <a:rPr lang="en-US" sz="3399" dirty="0">
                <a:solidFill>
                  <a:srgbClr val="FFFFFF"/>
                </a:solidFill>
                <a:latin typeface="Mukta Mahee"/>
              </a:rPr>
              <a:t> Removal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Mukta Mahee"/>
              </a:rPr>
              <a:t>- Stemming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279" y="2021663"/>
            <a:ext cx="5901509" cy="243656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800" dirty="0">
                <a:solidFill>
                  <a:srgbClr val="FFFFFF"/>
                </a:solidFill>
                <a:latin typeface="Mukta Mahee"/>
              </a:rPr>
              <a:t>Term Frequency (TF)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adalah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frekuensi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munculnya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kata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dalam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suatu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dokumen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,</a:t>
            </a:r>
          </a:p>
          <a:p>
            <a:pPr>
              <a:lnSpc>
                <a:spcPts val="3780"/>
              </a:lnSpc>
            </a:pPr>
            <a:r>
              <a:rPr lang="en-US" sz="2800" dirty="0">
                <a:solidFill>
                  <a:srgbClr val="FFFFFF"/>
                </a:solidFill>
                <a:latin typeface="Mukta Mahee"/>
              </a:rPr>
              <a:t>Document Frequency (DF)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adalah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banyaknya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dokumen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mengandung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kata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tertentu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34789" y="934905"/>
            <a:ext cx="6410935" cy="352711"/>
            <a:chOff x="0" y="0"/>
            <a:chExt cx="1633610" cy="898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54318" y="352971"/>
            <a:ext cx="6971877" cy="104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Landasan Teori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6182A8"/>
                </a:solidFill>
                <a:latin typeface="Heebo Bold"/>
              </a:rPr>
              <a:t>08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6368855" y="-245920"/>
            <a:ext cx="1780891" cy="1780891"/>
          </a:xfrm>
          <a:custGeom>
            <a:avLst/>
            <a:gdLst/>
            <a:ahLst/>
            <a:cxnLst/>
            <a:rect l="l" t="t" r="r" b="b"/>
            <a:pathLst>
              <a:path w="1780891" h="1780891">
                <a:moveTo>
                  <a:pt x="1780890" y="0"/>
                </a:moveTo>
                <a:lnTo>
                  <a:pt x="0" y="0"/>
                </a:lnTo>
                <a:lnTo>
                  <a:pt x="0" y="1780891"/>
                </a:lnTo>
                <a:lnTo>
                  <a:pt x="1780890" y="1780891"/>
                </a:lnTo>
                <a:lnTo>
                  <a:pt x="17808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427502" y="8889689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3" y="0"/>
                </a:lnTo>
                <a:lnTo>
                  <a:pt x="1427503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0" y="7492379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TextBox 21"/>
          <p:cNvSpPr txBox="1"/>
          <p:nvPr/>
        </p:nvSpPr>
        <p:spPr>
          <a:xfrm>
            <a:off x="7391400" y="2052965"/>
            <a:ext cx="10446782" cy="174406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FFFFFF"/>
                </a:solidFill>
                <a:latin typeface="Mukta Mahee"/>
              </a:rPr>
              <a:t>Query Expansion Ranking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adalah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metode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Query Expansion yang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efektif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untuk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meningkatkan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kualitas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kueri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.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Kueri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dimasukkan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oleh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pengguna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dan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digabungkan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dengan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model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pembobotan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probabilistik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Tetapkan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nilai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untuk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setiap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fitur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digabungkan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ukta Mahee"/>
              </a:rPr>
              <a:t>dengan</a:t>
            </a:r>
            <a:r>
              <a:rPr lang="en-US" sz="2800" dirty="0">
                <a:solidFill>
                  <a:srgbClr val="FFFFFF"/>
                </a:solidFill>
                <a:latin typeface="Mukta Mahee"/>
              </a:rPr>
              <a:t> model.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91400" y="4245056"/>
            <a:ext cx="9144000" cy="691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4"/>
              </a:lnSpc>
            </a:pPr>
            <a:r>
              <a:rPr lang="en-US" sz="2800" dirty="0">
                <a:solidFill>
                  <a:srgbClr val="FFFFFF"/>
                </a:solidFill>
                <a:latin typeface="Heebo"/>
              </a:rPr>
              <a:t>Langkah-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langkah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perhitungannya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adalah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sebagai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berikut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:</a:t>
            </a:r>
          </a:p>
          <a:p>
            <a:pPr>
              <a:lnSpc>
                <a:spcPts val="2604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Heeb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441140" y="4855074"/>
            <a:ext cx="9681516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eebo"/>
              </a:rPr>
              <a:t>a.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Hitung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nilai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probabilitas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fitur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f pada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dokumen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kelas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positif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41139" y="6471728"/>
            <a:ext cx="9932461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eebo"/>
              </a:rPr>
              <a:t>b.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Hitung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nilai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probabilitas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fitur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f pada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dokumen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kelas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megatif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46454" y="8071928"/>
            <a:ext cx="5126545" cy="348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eebo"/>
              </a:rPr>
              <a:t>c.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Hitung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skor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QER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untuk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Heebo"/>
              </a:rPr>
              <a:t>fitur</a:t>
            </a:r>
            <a:r>
              <a:rPr lang="en-US" sz="2800" dirty="0">
                <a:solidFill>
                  <a:srgbClr val="FFFFFF"/>
                </a:solidFill>
                <a:latin typeface="Heebo"/>
              </a:rPr>
              <a:t> 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B0BB4E-DF5B-9345-67DF-7A64A69FAF78}"/>
                  </a:ext>
                </a:extLst>
              </p:cNvPr>
              <p:cNvSpPr txBox="1"/>
              <p:nvPr/>
            </p:nvSpPr>
            <p:spPr>
              <a:xfrm>
                <a:off x="8839200" y="5330219"/>
                <a:ext cx="2785232" cy="918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𝑝𝑓</m:t>
                      </m:r>
                      <m:r>
                        <a:rPr lang="en-ID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ID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+ 0.5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D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D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+ 1.0</m:t>
                          </m:r>
                        </m:den>
                      </m:f>
                    </m:oMath>
                  </m:oMathPara>
                </a14:m>
                <a:endParaRPr lang="en-ID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B0BB4E-DF5B-9345-67DF-7A64A69FA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5330219"/>
                <a:ext cx="2785232" cy="918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8A605E-6047-735E-D3DB-610FAF2083A0}"/>
                  </a:ext>
                </a:extLst>
              </p:cNvPr>
              <p:cNvSpPr txBox="1"/>
              <p:nvPr/>
            </p:nvSpPr>
            <p:spPr>
              <a:xfrm>
                <a:off x="8747667" y="6888318"/>
                <a:ext cx="2968297" cy="918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𝑞𝑓</m:t>
                      </m:r>
                      <m:r>
                        <a:rPr lang="en-ID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ID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+ 0.5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D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D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+ 0.5</m:t>
                          </m:r>
                        </m:den>
                      </m:f>
                    </m:oMath>
                  </m:oMathPara>
                </a14:m>
                <a:endParaRPr lang="en-ID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8A605E-6047-735E-D3DB-610FAF208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667" y="6888318"/>
                <a:ext cx="2968297" cy="9186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8AC26D-09DA-B049-10A5-C1BBA714D240}"/>
                  </a:ext>
                </a:extLst>
              </p:cNvPr>
              <p:cNvSpPr txBox="1"/>
              <p:nvPr/>
            </p:nvSpPr>
            <p:spPr>
              <a:xfrm>
                <a:off x="8927553" y="8441746"/>
                <a:ext cx="2731047" cy="1029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Arial" panose="020B0604020202020204" pitchFamily="34" charset="0"/>
                    <a:cs typeface="Cambria Math" panose="02040503050406030204" pitchFamily="18" charset="0"/>
                  </a:rPr>
                  <a:t>𝑠𝑐𝑜𝑟𝑒𝑓=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𝑝𝑓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𝑞𝑓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𝑝𝑓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𝑞𝑓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ID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8AC26D-09DA-B049-10A5-C1BBA714D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553" y="8441746"/>
                <a:ext cx="2731047" cy="1029705"/>
              </a:xfrm>
              <a:prstGeom prst="rect">
                <a:avLst/>
              </a:prstGeom>
              <a:blipFill>
                <a:blip r:embed="rId9"/>
                <a:stretch>
                  <a:fillRect l="-4454" b="-59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74838D-5910-12B2-62C1-0D25CD5D6571}"/>
                  </a:ext>
                </a:extLst>
              </p:cNvPr>
              <p:cNvSpPr txBox="1"/>
              <p:nvPr/>
            </p:nvSpPr>
            <p:spPr>
              <a:xfrm>
                <a:off x="1174296" y="4981176"/>
                <a:ext cx="3839617" cy="95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ID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ID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D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D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D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D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ID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𝐷𝐹</m:t>
                                  </m:r>
                                  <m:d>
                                    <m:dPr>
                                      <m:ctrlPr>
                                        <a:rPr lang="en-ID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D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D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74838D-5910-12B2-62C1-0D25CD5D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296" y="4981176"/>
                <a:ext cx="3839617" cy="9598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4D5763-FCCD-FA03-A986-9F933D3E81E7}"/>
                  </a:ext>
                </a:extLst>
              </p:cNvPr>
              <p:cNvSpPr txBox="1"/>
              <p:nvPr/>
            </p:nvSpPr>
            <p:spPr>
              <a:xfrm>
                <a:off x="243812" y="6484935"/>
                <a:ext cx="60909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ID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D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D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ID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D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ID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D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D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ID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4D5763-FCCD-FA03-A986-9F933D3E8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12" y="6484935"/>
                <a:ext cx="609097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0354" y="945242"/>
            <a:ext cx="6410935" cy="352711"/>
            <a:chOff x="0" y="0"/>
            <a:chExt cx="1633610" cy="89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610" cy="89877"/>
            </a:xfrm>
            <a:custGeom>
              <a:avLst/>
              <a:gdLst/>
              <a:ahLst/>
              <a:cxnLst/>
              <a:rect l="l" t="t" r="r" b="b"/>
              <a:pathLst>
                <a:path w="1633610" h="89877">
                  <a:moveTo>
                    <a:pt x="0" y="0"/>
                  </a:moveTo>
                  <a:lnTo>
                    <a:pt x="1633610" y="0"/>
                  </a:lnTo>
                  <a:lnTo>
                    <a:pt x="1633610" y="89877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B7CADB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0418" y="9049203"/>
            <a:ext cx="770523" cy="770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45490" y="1"/>
            <a:ext cx="3040273" cy="2531492"/>
          </a:xfrm>
          <a:custGeom>
            <a:avLst/>
            <a:gdLst/>
            <a:ahLst/>
            <a:cxnLst/>
            <a:rect l="l" t="t" r="r" b="b"/>
            <a:pathLst>
              <a:path w="3513563" h="3513563">
                <a:moveTo>
                  <a:pt x="3513563" y="0"/>
                </a:moveTo>
                <a:lnTo>
                  <a:pt x="0" y="0"/>
                </a:lnTo>
                <a:lnTo>
                  <a:pt x="0" y="3513563"/>
                </a:lnTo>
                <a:lnTo>
                  <a:pt x="3513563" y="3513563"/>
                </a:lnTo>
                <a:lnTo>
                  <a:pt x="35135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65351" y="7492379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0"/>
                </a:lnTo>
                <a:lnTo>
                  <a:pt x="0" y="1397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492853" y="8889689"/>
            <a:ext cx="1427502" cy="1397311"/>
          </a:xfrm>
          <a:custGeom>
            <a:avLst/>
            <a:gdLst/>
            <a:ahLst/>
            <a:cxnLst/>
            <a:rect l="l" t="t" r="r" b="b"/>
            <a:pathLst>
              <a:path w="1427502" h="1397311">
                <a:moveTo>
                  <a:pt x="0" y="0"/>
                </a:moveTo>
                <a:lnTo>
                  <a:pt x="1427502" y="0"/>
                </a:lnTo>
                <a:lnTo>
                  <a:pt x="1427502" y="1397311"/>
                </a:lnTo>
                <a:lnTo>
                  <a:pt x="0" y="139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661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279732" y="491800"/>
            <a:ext cx="1005235" cy="997600"/>
          </a:xfrm>
          <a:custGeom>
            <a:avLst/>
            <a:gdLst/>
            <a:ahLst/>
            <a:cxnLst/>
            <a:rect l="l" t="t" r="r" b="b"/>
            <a:pathLst>
              <a:path w="1005235" h="997600">
                <a:moveTo>
                  <a:pt x="0" y="0"/>
                </a:moveTo>
                <a:lnTo>
                  <a:pt x="1005235" y="0"/>
                </a:lnTo>
                <a:lnTo>
                  <a:pt x="1005235" y="997600"/>
                </a:lnTo>
                <a:lnTo>
                  <a:pt x="0" y="99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9134475" y="4603634"/>
          <a:ext cx="8291678" cy="4386262"/>
        </p:xfrm>
        <a:graphic>
          <a:graphicData uri="http://schemas.openxmlformats.org/drawingml/2006/table">
            <a:tbl>
              <a:tblPr/>
              <a:tblGrid>
                <a:gridCol w="1620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0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4620">
                <a:tc rowSpan="2" gridSpan="2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Kondisi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Kondisi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Nilai Sebenarnya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Nilai Sebenarnya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5132">
                <a:tc gridSpan="2" vMerge="1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Kondisi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Kondisi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Heebo"/>
                        </a:rPr>
                        <a:t>Terklasifikasi Positif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Heebo"/>
                        </a:rPr>
                        <a:t>Terklasifikasi Negatif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255">
                <a:tc rowSpan="2"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Heebo"/>
                        </a:rPr>
                        <a:t>Prediksi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Heebo"/>
                        </a:rPr>
                        <a:t>Positif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ebo"/>
                        </a:rPr>
                        <a:t>True Positif (TP)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ebo"/>
                        </a:rPr>
                        <a:t>False Negatif (FN)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255">
                <a:tc vMerge="1"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Heebo"/>
                        </a:rPr>
                        <a:t>Prediksi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Heebo"/>
                        </a:rPr>
                        <a:t>Negatif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ebo"/>
                        </a:rPr>
                        <a:t>False Positif (FP)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Heebo"/>
                        </a:rPr>
                        <a:t>True Negatif (TN)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279732" y="2018031"/>
            <a:ext cx="8121410" cy="179536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rgbClr val="FFFFFF"/>
                </a:solidFill>
                <a:latin typeface="Mukta Mahee"/>
              </a:rPr>
              <a:t>Support Vector Machine (SVM)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adalah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metode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pembelajaran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terawasi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menganalisis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data dan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mengenali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pola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digunakan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klasifikasi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.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Tujuan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dari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SVM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adalah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untuk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memuat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keputusan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antara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dua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kelas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Mukta Mahee"/>
              </a:rPr>
              <a:t>memprediksi</a:t>
            </a:r>
            <a:r>
              <a:rPr lang="en-US" sz="2400" dirty="0">
                <a:solidFill>
                  <a:srgbClr val="FFFFFF"/>
                </a:solidFill>
                <a:latin typeface="Mukta Mahee"/>
              </a:rPr>
              <a:t> label.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9883" y="363308"/>
            <a:ext cx="6971877" cy="104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6201">
                <a:solidFill>
                  <a:srgbClr val="FFFFFF"/>
                </a:solidFill>
                <a:latin typeface="Heebo Bold"/>
              </a:rPr>
              <a:t>Landasan Teori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2853" y="635000"/>
            <a:ext cx="3521060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UNIVERSITAS</a:t>
            </a:r>
          </a:p>
          <a:p>
            <a:pPr algn="just">
              <a:lnSpc>
                <a:spcPts val="3100"/>
              </a:lnSpc>
            </a:pPr>
            <a:r>
              <a:rPr lang="en-US" sz="2500" spc="100">
                <a:solidFill>
                  <a:srgbClr val="FFFFFF"/>
                </a:solidFill>
                <a:latin typeface="Heebo"/>
              </a:rPr>
              <a:t>TRUNOJOYO MADURA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3176" y="9199514"/>
            <a:ext cx="80500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6182A8"/>
                </a:solidFill>
                <a:latin typeface="Heebo Bold"/>
              </a:rPr>
              <a:t>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0812" y="9199514"/>
            <a:ext cx="3738170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50" dirty="0">
                <a:solidFill>
                  <a:srgbClr val="FFFFFF"/>
                </a:solidFill>
                <a:latin typeface="Heebo"/>
              </a:rPr>
              <a:t>PROPOSAL SKRIPSI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2823" y="4065164"/>
            <a:ext cx="5712619" cy="35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2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Heebo"/>
              </a:rPr>
              <a:t>Hyperplane optimal dapat diartikan sebagai: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20298" y="1967334"/>
            <a:ext cx="7330428" cy="223138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2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eebo"/>
              </a:rPr>
              <a:t>Confusion matrix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digunakan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sebagai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evaluasi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klasifikasi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metode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support vector machine. Confusion matrix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diharapkan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dapat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memberikan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informasi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tentang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seberapa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akurat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metode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yang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sedang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dievaluasi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. Parameter yang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digunakan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adalah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akurasi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Heebo"/>
              </a:rPr>
              <a:t>presisi</a:t>
            </a:r>
            <a:r>
              <a:rPr lang="en-US" sz="2400" dirty="0">
                <a:solidFill>
                  <a:srgbClr val="FFFFFF"/>
                </a:solidFill>
                <a:latin typeface="Heebo"/>
              </a:rPr>
              <a:t>, recall dan f1-score.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F8975F-E1C0-FC49-47E2-96700408609E}"/>
                  </a:ext>
                </a:extLst>
              </p:cNvPr>
              <p:cNvSpPr txBox="1"/>
              <p:nvPr/>
            </p:nvSpPr>
            <p:spPr>
              <a:xfrm>
                <a:off x="989851" y="4986224"/>
                <a:ext cx="4451817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𝑤𝑖𝑥𝑖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ID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D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 −1 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𝑢𝑛𝑡𝑢𝑘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𝑢𝑛𝑡𝑢𝑘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D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F8975F-E1C0-FC49-47E2-96700408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51" y="4986224"/>
                <a:ext cx="4451817" cy="916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EC9C437-307D-73C8-D2E9-0958DC1C95DB}"/>
                  </a:ext>
                </a:extLst>
              </p:cNvPr>
              <p:cNvSpPr txBox="1"/>
              <p:nvPr/>
            </p:nvSpPr>
            <p:spPr>
              <a:xfrm>
                <a:off x="1059001" y="6270932"/>
                <a:ext cx="3222841" cy="817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D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ID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D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D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D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ID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ID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D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D" sz="2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  <m:r>
                        <a:rPr lang="en-ID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D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EC9C437-307D-73C8-D2E9-0958DC1C9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001" y="6270932"/>
                <a:ext cx="3222841" cy="8179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8F0FD2-2DA6-131F-D44F-4FA275739D76}"/>
                  </a:ext>
                </a:extLst>
              </p:cNvPr>
              <p:cNvSpPr txBox="1"/>
              <p:nvPr/>
            </p:nvSpPr>
            <p:spPr>
              <a:xfrm>
                <a:off x="2163634" y="7653095"/>
                <a:ext cx="1077344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wi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endParaRPr lang="en-ID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8F0FD2-2DA6-131F-D44F-4FA275739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34" y="7653095"/>
                <a:ext cx="1077344" cy="615874"/>
              </a:xfrm>
              <a:prstGeom prst="rect">
                <a:avLst/>
              </a:prstGeom>
              <a:blipFill>
                <a:blip r:embed="rId9"/>
                <a:stretch>
                  <a:fillRect l="-9040" b="-891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6C1F8E-F8AA-44DF-86D4-30E706DF4F2E}"/>
                  </a:ext>
                </a:extLst>
              </p:cNvPr>
              <p:cNvSpPr txBox="1"/>
              <p:nvPr/>
            </p:nvSpPr>
            <p:spPr>
              <a:xfrm>
                <a:off x="3784194" y="7564834"/>
                <a:ext cx="1870036" cy="792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D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D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D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ID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6C1F8E-F8AA-44DF-86D4-30E706DF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194" y="7564834"/>
                <a:ext cx="1870036" cy="792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ECD6F3-DEF8-F94D-026A-23C8C51874AF}"/>
                  </a:ext>
                </a:extLst>
              </p:cNvPr>
              <p:cNvSpPr txBox="1"/>
              <p:nvPr/>
            </p:nvSpPr>
            <p:spPr>
              <a:xfrm>
                <a:off x="3339877" y="9094351"/>
                <a:ext cx="23143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𝑤𝑖</m:t>
                      </m:r>
                      <m:r>
                        <a:rPr lang="en-ID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D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𝑤𝑜</m:t>
                      </m:r>
                      <m:r>
                        <a:rPr lang="en-ID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D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𝑦𝑖</m:t>
                      </m:r>
                      <m:r>
                        <a:rPr lang="en-ID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D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𝑥𝑖𝑗</m:t>
                      </m:r>
                      <m:r>
                        <a:rPr lang="en-ID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D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ECD6F3-DEF8-F94D-026A-23C8C518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877" y="9094351"/>
                <a:ext cx="2314353" cy="400110"/>
              </a:xfrm>
              <a:prstGeom prst="rect">
                <a:avLst/>
              </a:prstGeom>
              <a:blipFill>
                <a:blip r:embed="rId11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2351</Words>
  <Application>Microsoft Office PowerPoint</Application>
  <PresentationFormat>Custom</PresentationFormat>
  <Paragraphs>368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Heebo Ultra-Bold</vt:lpstr>
      <vt:lpstr>Heebo</vt:lpstr>
      <vt:lpstr>Cambria Math</vt:lpstr>
      <vt:lpstr>Heebo Bold</vt:lpstr>
      <vt:lpstr>Heebo Medium</vt:lpstr>
      <vt:lpstr>Times New Roman</vt:lpstr>
      <vt:lpstr>Calibri</vt:lpstr>
      <vt:lpstr>Arial</vt:lpstr>
      <vt:lpstr>Mukta Mahee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simpel formal seminar proposal sidang presentasi</dc:title>
  <cp:lastModifiedBy>Hambali Fitrianto</cp:lastModifiedBy>
  <cp:revision>77</cp:revision>
  <dcterms:created xsi:type="dcterms:W3CDTF">2006-08-16T00:00:00Z</dcterms:created>
  <dcterms:modified xsi:type="dcterms:W3CDTF">2023-12-20T18:59:20Z</dcterms:modified>
  <dc:identifier>DAFwQmb886E</dc:identifier>
</cp:coreProperties>
</file>